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2"/>
  </p:notesMasterIdLst>
  <p:handoutMasterIdLst>
    <p:handoutMasterId r:id="rId33"/>
  </p:handoutMasterIdLst>
  <p:sldIdLst>
    <p:sldId id="375" r:id="rId3"/>
    <p:sldId id="455" r:id="rId4"/>
    <p:sldId id="457" r:id="rId5"/>
    <p:sldId id="458" r:id="rId6"/>
    <p:sldId id="459" r:id="rId7"/>
    <p:sldId id="436" r:id="rId8"/>
    <p:sldId id="446" r:id="rId9"/>
    <p:sldId id="448" r:id="rId10"/>
    <p:sldId id="449" r:id="rId11"/>
    <p:sldId id="451" r:id="rId12"/>
    <p:sldId id="450" r:id="rId13"/>
    <p:sldId id="421" r:id="rId14"/>
    <p:sldId id="438" r:id="rId15"/>
    <p:sldId id="440" r:id="rId16"/>
    <p:sldId id="422" r:id="rId17"/>
    <p:sldId id="439" r:id="rId18"/>
    <p:sldId id="441" r:id="rId19"/>
    <p:sldId id="429" r:id="rId20"/>
    <p:sldId id="427" r:id="rId21"/>
    <p:sldId id="430" r:id="rId22"/>
    <p:sldId id="431" r:id="rId23"/>
    <p:sldId id="432" r:id="rId24"/>
    <p:sldId id="433" r:id="rId25"/>
    <p:sldId id="434" r:id="rId26"/>
    <p:sldId id="435" r:id="rId27"/>
    <p:sldId id="423" r:id="rId28"/>
    <p:sldId id="443" r:id="rId29"/>
    <p:sldId id="461" r:id="rId30"/>
    <p:sldId id="460" r:id="rId3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BB9B72"/>
    <a:srgbClr val="006600"/>
    <a:srgbClr val="646464"/>
    <a:srgbClr val="BC4C00"/>
    <a:srgbClr val="D65700"/>
    <a:srgbClr val="FF6600"/>
    <a:srgbClr val="828282"/>
    <a:srgbClr val="A3A3A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7" autoAdjust="0"/>
    <p:restoredTop sz="91045" autoAdjust="0"/>
  </p:normalViewPr>
  <p:slideViewPr>
    <p:cSldViewPr snapToGrid="0">
      <p:cViewPr varScale="1">
        <p:scale>
          <a:sx n="66" d="100"/>
          <a:sy n="66" d="100"/>
        </p:scale>
        <p:origin x="-141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93633925" cy="9363392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849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849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849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F198B69E-0088-4AB3-AE49-FD296A6A97EA}" type="slidenum">
              <a:rPr lang="en-US"/>
              <a:pPr>
                <a:defRPr/>
              </a:pPr>
              <a:t>‹#›</a:t>
            </a:fld>
            <a:endParaRPr lang="en-US"/>
          </a:p>
        </p:txBody>
      </p:sp>
    </p:spTree>
    <p:extLst>
      <p:ext uri="{BB962C8B-B14F-4D97-AF65-F5344CB8AC3E}">
        <p14:creationId xmlns:p14="http://schemas.microsoft.com/office/powerpoint/2010/main" xmlns="" val="644701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B60153CF-8247-4C1A-BC44-8C60AD50D080}" type="slidenum">
              <a:rPr lang="en-US"/>
              <a:pPr>
                <a:defRPr/>
              </a:pPr>
              <a:t>‹#›</a:t>
            </a:fld>
            <a:endParaRPr lang="en-US"/>
          </a:p>
        </p:txBody>
      </p:sp>
    </p:spTree>
    <p:extLst>
      <p:ext uri="{BB962C8B-B14F-4D97-AF65-F5344CB8AC3E}">
        <p14:creationId xmlns:p14="http://schemas.microsoft.com/office/powerpoint/2010/main" xmlns="" val="33571207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1</a:t>
            </a:fld>
            <a:endParaRPr lang="en-US"/>
          </a:p>
        </p:txBody>
      </p:sp>
    </p:spTree>
    <p:extLst>
      <p:ext uri="{BB962C8B-B14F-4D97-AF65-F5344CB8AC3E}">
        <p14:creationId xmlns:p14="http://schemas.microsoft.com/office/powerpoint/2010/main" xmlns="" val="1415008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Second example</a:t>
            </a:r>
            <a:r>
              <a:rPr lang="en-US" baseline="0" dirty="0"/>
              <a:t> of a feature at which capture of streamflow does not occur is shown in the next three slides. Here, groundwater enters a stream and infiltrates to the aquifer further downstream. This feature is neither a source or sink in the aquifer, other than water that might be lost through ET.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15</a:t>
            </a:fld>
            <a:endParaRPr lang="en-US"/>
          </a:p>
        </p:txBody>
      </p:sp>
    </p:spTree>
    <p:extLst>
      <p:ext uri="{BB962C8B-B14F-4D97-AF65-F5344CB8AC3E}">
        <p14:creationId xmlns:p14="http://schemas.microsoft.com/office/powerpoint/2010/main" xmlns="" val="373723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Drawdown</a:t>
            </a:r>
            <a:r>
              <a:rPr lang="en-US" baseline="0" dirty="0"/>
              <a:t> from a pumping well might cause less discharge and recharge back to the aquifer, but the feature is still not a source or sink, other than ET losses.</a:t>
            </a:r>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16</a:t>
            </a:fld>
            <a:endParaRPr lang="en-US"/>
          </a:p>
        </p:txBody>
      </p:sp>
    </p:spTree>
    <p:extLst>
      <p:ext uri="{BB962C8B-B14F-4D97-AF65-F5344CB8AC3E}">
        <p14:creationId xmlns:p14="http://schemas.microsoft.com/office/powerpoint/2010/main" xmlns="" val="3433941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the effects that streamflow depletion from</a:t>
            </a:r>
            <a:r>
              <a:rPr lang="en-US" baseline="0" dirty="0"/>
              <a:t> groundwater pumping occurs but capture does not occur. Same acknowledgement as before about possible capture from ET and previously rejected recharge.</a:t>
            </a:r>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17</a:t>
            </a:fld>
            <a:endParaRPr lang="en-US"/>
          </a:p>
        </p:txBody>
      </p:sp>
    </p:spTree>
    <p:extLst>
      <p:ext uri="{BB962C8B-B14F-4D97-AF65-F5344CB8AC3E}">
        <p14:creationId xmlns:p14="http://schemas.microsoft.com/office/powerpoint/2010/main" xmlns="" val="300115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Photograph of the Upper San Pedro Basin.</a:t>
            </a:r>
            <a:r>
              <a:rPr lang="en-US" baseline="0" dirty="0"/>
              <a:t> This and the next slide are introduced to show that the feature shown in the last example is of concern in some areas, particularly in the semi-arid parts of the western USA.</a:t>
            </a:r>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18</a:t>
            </a:fld>
            <a:endParaRPr lang="en-US"/>
          </a:p>
        </p:txBody>
      </p:sp>
    </p:spTree>
    <p:extLst>
      <p:ext uri="{BB962C8B-B14F-4D97-AF65-F5344CB8AC3E}">
        <p14:creationId xmlns:p14="http://schemas.microsoft.com/office/powerpoint/2010/main" xmlns="" val="2860370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Nature Conservancy</a:t>
            </a:r>
            <a:r>
              <a:rPr lang="en-US" baseline="0" dirty="0"/>
              <a:t>, partners, and citizen volunteers go out each year in early June to map where the San Pedro river is wet and where it is dry.  The vertical bars of blue and white pattern show wet areas (blue) and dry areas (white) for years 1999-2014. We can see here that the upper San Pedro River is actually made up of a series of persistent wet and dry reaches.</a:t>
            </a:r>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19</a:t>
            </a:fld>
            <a:endParaRPr lang="en-US"/>
          </a:p>
        </p:txBody>
      </p:sp>
    </p:spTree>
    <p:extLst>
      <p:ext uri="{BB962C8B-B14F-4D97-AF65-F5344CB8AC3E}">
        <p14:creationId xmlns:p14="http://schemas.microsoft.com/office/powerpoint/2010/main" xmlns="" val="1545413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a:t>
            </a:r>
            <a:r>
              <a:rPr lang="en-US" baseline="0" dirty="0"/>
              <a:t> understand that capture of streamflow cannot occur from an isolated perennial stream reach, the numerical model shown here was constructed. A </a:t>
            </a:r>
            <a:r>
              <a:rPr lang="en-US" baseline="0" dirty="0" err="1"/>
              <a:t>downvalley</a:t>
            </a:r>
            <a:r>
              <a:rPr lang="en-US" baseline="0" dirty="0"/>
              <a:t> gradient exists from the recharge boundary on the left to the specified-head boundary on the right. The perennial reach in A was created by the streambed profile shown in B. The stream was simulated by the MODFLOW STR Package. Pumping rate is 3000 cubic meters per day</a:t>
            </a:r>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20</a:t>
            </a:fld>
            <a:endParaRPr lang="en-US"/>
          </a:p>
        </p:txBody>
      </p:sp>
    </p:spTree>
    <p:extLst>
      <p:ext uri="{BB962C8B-B14F-4D97-AF65-F5344CB8AC3E}">
        <p14:creationId xmlns:p14="http://schemas.microsoft.com/office/powerpoint/2010/main" xmlns="" val="3384942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model, (GW</a:t>
            </a:r>
            <a:r>
              <a:rPr lang="en-US" baseline="0" dirty="0"/>
              <a:t> flow into perennial reach) = </a:t>
            </a:r>
            <a:r>
              <a:rPr lang="en-US" dirty="0"/>
              <a:t>(GW</a:t>
            </a:r>
            <a:r>
              <a:rPr lang="en-US" baseline="0" dirty="0"/>
              <a:t> flow out of perennial reach). That rate, shown in A, declines over time since pumping begins. The length of the reach, shown in B, also declines with time. Here we have streamflow depletion.</a:t>
            </a:r>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21</a:t>
            </a:fld>
            <a:endParaRPr lang="en-US"/>
          </a:p>
        </p:txBody>
      </p:sp>
    </p:spTree>
    <p:extLst>
      <p:ext uri="{BB962C8B-B14F-4D97-AF65-F5344CB8AC3E}">
        <p14:creationId xmlns:p14="http://schemas.microsoft.com/office/powerpoint/2010/main" xmlns="" val="793648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a:t>
            </a:r>
            <a:r>
              <a:rPr lang="en-US" baseline="0" dirty="0"/>
              <a:t> have the effect of the pumping on the downstream boundary.</a:t>
            </a:r>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22</a:t>
            </a:fld>
            <a:endParaRPr lang="en-US"/>
          </a:p>
        </p:txBody>
      </p:sp>
    </p:spTree>
    <p:extLst>
      <p:ext uri="{BB962C8B-B14F-4D97-AF65-F5344CB8AC3E}">
        <p14:creationId xmlns:p14="http://schemas.microsoft.com/office/powerpoint/2010/main" xmlns="" val="1188237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established</a:t>
            </a:r>
            <a:r>
              <a:rPr lang="en-US" baseline="0" dirty="0"/>
              <a:t> that</a:t>
            </a:r>
            <a:r>
              <a:rPr lang="en-US" dirty="0"/>
              <a:t> capture</a:t>
            </a:r>
            <a:r>
              <a:rPr lang="en-US" baseline="0" dirty="0"/>
              <a:t> from the perennial reach does not occur, and the next question is, “Does the perennial reach have an effect on the timing of capture that does occur?” Two model runs are set up to look at the timing of capture without the perennial reach (A) and with the perennial reach (B). Without a show of hands, think about relative rates of the progression of capture as the question here proposes.</a:t>
            </a:r>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23</a:t>
            </a:fld>
            <a:endParaRPr lang="en-US"/>
          </a:p>
        </p:txBody>
      </p:sp>
    </p:spTree>
    <p:extLst>
      <p:ext uri="{BB962C8B-B14F-4D97-AF65-F5344CB8AC3E}">
        <p14:creationId xmlns:p14="http://schemas.microsoft.com/office/powerpoint/2010/main" xmlns="" val="2812885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case A, without the perennial reach, the time to depletion-dominated supply (50 percent capture) is around</a:t>
            </a:r>
            <a:r>
              <a:rPr lang="en-US" baseline="0" dirty="0"/>
              <a:t> 11 years for this example.</a:t>
            </a:r>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24</a:t>
            </a:fld>
            <a:endParaRPr lang="en-US"/>
          </a:p>
        </p:txBody>
      </p:sp>
    </p:spTree>
    <p:extLst>
      <p:ext uri="{BB962C8B-B14F-4D97-AF65-F5344CB8AC3E}">
        <p14:creationId xmlns:p14="http://schemas.microsoft.com/office/powerpoint/2010/main" xmlns="" val="389146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there has to be an increase in recharge</a:t>
            </a:r>
            <a:r>
              <a:rPr lang="en-US" baseline="0" dirty="0"/>
              <a:t> and (or) decrease in discharge.</a:t>
            </a:r>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6</a:t>
            </a:fld>
            <a:endParaRPr lang="en-US"/>
          </a:p>
        </p:txBody>
      </p:sp>
    </p:spTree>
    <p:extLst>
      <p:ext uri="{BB962C8B-B14F-4D97-AF65-F5344CB8AC3E}">
        <p14:creationId xmlns:p14="http://schemas.microsoft.com/office/powerpoint/2010/main" xmlns="" val="3645558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added curve shows the results with</a:t>
            </a:r>
            <a:r>
              <a:rPr lang="en-US" baseline="0" dirty="0"/>
              <a:t> the perennial reach. The time to depletion-dominated supply, about 5 years, is much faster than without the perennial reach. We think the reason for faster capture is that the perennial reach limits the area of drawdown and storage change, causing a faster propagation of effects to the downstream boundary.</a:t>
            </a:r>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25</a:t>
            </a:fld>
            <a:endParaRPr lang="en-US"/>
          </a:p>
        </p:txBody>
      </p:sp>
    </p:spTree>
    <p:extLst>
      <p:ext uri="{BB962C8B-B14F-4D97-AF65-F5344CB8AC3E}">
        <p14:creationId xmlns:p14="http://schemas.microsoft.com/office/powerpoint/2010/main" xmlns="" val="2125586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Features</a:t>
            </a:r>
            <a:r>
              <a:rPr lang="en-US" baseline="0" dirty="0"/>
              <a:t> described here may be common in many regions of the USA. </a:t>
            </a:r>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26</a:t>
            </a:fld>
            <a:endParaRPr lang="en-US"/>
          </a:p>
        </p:txBody>
      </p:sp>
    </p:spTree>
    <p:extLst>
      <p:ext uri="{BB962C8B-B14F-4D97-AF65-F5344CB8AC3E}">
        <p14:creationId xmlns:p14="http://schemas.microsoft.com/office/powerpoint/2010/main" xmlns="" val="262859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Relating to second to last bullet, because they</a:t>
            </a:r>
            <a:r>
              <a:rPr lang="en-US" baseline="0" dirty="0"/>
              <a:t> can be an artificial source of water. </a:t>
            </a:r>
            <a:r>
              <a:rPr lang="en-US" dirty="0"/>
              <a:t>Relating to the last bullet, we are grateful to Dave </a:t>
            </a:r>
            <a:r>
              <a:rPr lang="en-US" dirty="0" err="1"/>
              <a:t>Prudic</a:t>
            </a:r>
            <a:r>
              <a:rPr lang="en-US" dirty="0"/>
              <a:t>, Rich Niswonger, Mike</a:t>
            </a:r>
            <a:r>
              <a:rPr lang="en-US" baseline="0" dirty="0"/>
              <a:t> </a:t>
            </a:r>
            <a:r>
              <a:rPr lang="en-US" baseline="0" dirty="0" err="1"/>
              <a:t>Merrit</a:t>
            </a:r>
            <a:r>
              <a:rPr lang="en-US" baseline="0" dirty="0"/>
              <a:t>, Lenny Konikow, and others for developing the MODFLOW tools that allow us to correctly simulate the features described in this talk.</a:t>
            </a:r>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27</a:t>
            </a:fld>
            <a:endParaRPr lang="en-US"/>
          </a:p>
        </p:txBody>
      </p:sp>
    </p:spTree>
    <p:extLst>
      <p:ext uri="{BB962C8B-B14F-4D97-AF65-F5344CB8AC3E}">
        <p14:creationId xmlns:p14="http://schemas.microsoft.com/office/powerpoint/2010/main" xmlns="" val="569507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Relating to second to last bullet, because they</a:t>
            </a:r>
            <a:r>
              <a:rPr lang="en-US" baseline="0" dirty="0"/>
              <a:t> can be an artificial source of water. </a:t>
            </a:r>
            <a:r>
              <a:rPr lang="en-US" dirty="0"/>
              <a:t>Relating to the last bullet, we are grateful to Dave </a:t>
            </a:r>
            <a:r>
              <a:rPr lang="en-US" dirty="0" err="1"/>
              <a:t>Prudic</a:t>
            </a:r>
            <a:r>
              <a:rPr lang="en-US" dirty="0"/>
              <a:t>, Rich Niswonger, Mike</a:t>
            </a:r>
            <a:r>
              <a:rPr lang="en-US" baseline="0" dirty="0"/>
              <a:t> </a:t>
            </a:r>
            <a:r>
              <a:rPr lang="en-US" baseline="0" dirty="0" err="1"/>
              <a:t>Merrit</a:t>
            </a:r>
            <a:r>
              <a:rPr lang="en-US" baseline="0" dirty="0"/>
              <a:t>, Lenny Konikow, and others for developing the MODFLOW tools that allow us to correctly simulate the features described in this talk.</a:t>
            </a:r>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29</a:t>
            </a:fld>
            <a:endParaRPr lang="en-US"/>
          </a:p>
        </p:txBody>
      </p:sp>
    </p:spTree>
    <p:extLst>
      <p:ext uri="{BB962C8B-B14F-4D97-AF65-F5344CB8AC3E}">
        <p14:creationId xmlns:p14="http://schemas.microsoft.com/office/powerpoint/2010/main" xmlns="" val="1513935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8</a:t>
            </a:fld>
            <a:endParaRPr lang="en-US"/>
          </a:p>
        </p:txBody>
      </p:sp>
    </p:spTree>
    <p:extLst>
      <p:ext uri="{BB962C8B-B14F-4D97-AF65-F5344CB8AC3E}">
        <p14:creationId xmlns:p14="http://schemas.microsoft.com/office/powerpoint/2010/main" xmlns="" val="403107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9</a:t>
            </a:fld>
            <a:endParaRPr lang="en-US"/>
          </a:p>
        </p:txBody>
      </p:sp>
    </p:spTree>
    <p:extLst>
      <p:ext uri="{BB962C8B-B14F-4D97-AF65-F5344CB8AC3E}">
        <p14:creationId xmlns:p14="http://schemas.microsoft.com/office/powerpoint/2010/main" xmlns="" val="4031071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621" eaLnBrk="0" hangingPunct="0">
              <a:spcBef>
                <a:spcPct val="30000"/>
              </a:spcBef>
              <a:defRPr sz="1200">
                <a:solidFill>
                  <a:schemeClr val="tx1"/>
                </a:solidFill>
                <a:latin typeface="Arial Rounded MT Bold" pitchFamily="34" charset="0"/>
              </a:defRPr>
            </a:lvl1pPr>
            <a:lvl2pPr marL="742668" indent="-284882" defTabSz="966621" eaLnBrk="0" hangingPunct="0">
              <a:spcBef>
                <a:spcPct val="30000"/>
              </a:spcBef>
              <a:defRPr sz="1200">
                <a:solidFill>
                  <a:schemeClr val="tx1"/>
                </a:solidFill>
                <a:latin typeface="Arial Rounded MT Bold" pitchFamily="34" charset="0"/>
              </a:defRPr>
            </a:lvl2pPr>
            <a:lvl3pPr marL="1142819" indent="-227246" defTabSz="966621" eaLnBrk="0" hangingPunct="0">
              <a:spcBef>
                <a:spcPct val="30000"/>
              </a:spcBef>
              <a:defRPr sz="1200">
                <a:solidFill>
                  <a:schemeClr val="tx1"/>
                </a:solidFill>
                <a:latin typeface="Arial Rounded MT Bold" pitchFamily="34" charset="0"/>
              </a:defRPr>
            </a:lvl3pPr>
            <a:lvl4pPr marL="1598960" indent="-227246" defTabSz="966621" eaLnBrk="0" hangingPunct="0">
              <a:spcBef>
                <a:spcPct val="30000"/>
              </a:spcBef>
              <a:defRPr sz="1200">
                <a:solidFill>
                  <a:schemeClr val="tx1"/>
                </a:solidFill>
                <a:latin typeface="Arial Rounded MT Bold" pitchFamily="34" charset="0"/>
              </a:defRPr>
            </a:lvl4pPr>
            <a:lvl5pPr marL="2056746" indent="-227246" defTabSz="966621" eaLnBrk="0" hangingPunct="0">
              <a:spcBef>
                <a:spcPct val="30000"/>
              </a:spcBef>
              <a:defRPr sz="1200">
                <a:solidFill>
                  <a:schemeClr val="tx1"/>
                </a:solidFill>
                <a:latin typeface="Arial Rounded MT Bold" pitchFamily="34" charset="0"/>
              </a:defRPr>
            </a:lvl5pPr>
            <a:lvl6pPr marL="2531000" indent="-227246" defTabSz="966621" eaLnBrk="0" fontAlgn="base" hangingPunct="0">
              <a:spcBef>
                <a:spcPct val="30000"/>
              </a:spcBef>
              <a:spcAft>
                <a:spcPct val="0"/>
              </a:spcAft>
              <a:defRPr sz="1200">
                <a:solidFill>
                  <a:schemeClr val="tx1"/>
                </a:solidFill>
                <a:latin typeface="Arial Rounded MT Bold" pitchFamily="34" charset="0"/>
              </a:defRPr>
            </a:lvl6pPr>
            <a:lvl7pPr marL="3005253" indent="-227246" defTabSz="966621" eaLnBrk="0" fontAlgn="base" hangingPunct="0">
              <a:spcBef>
                <a:spcPct val="30000"/>
              </a:spcBef>
              <a:spcAft>
                <a:spcPct val="0"/>
              </a:spcAft>
              <a:defRPr sz="1200">
                <a:solidFill>
                  <a:schemeClr val="tx1"/>
                </a:solidFill>
                <a:latin typeface="Arial Rounded MT Bold" pitchFamily="34" charset="0"/>
              </a:defRPr>
            </a:lvl7pPr>
            <a:lvl8pPr marL="3479507" indent="-227246" defTabSz="966621" eaLnBrk="0" fontAlgn="base" hangingPunct="0">
              <a:spcBef>
                <a:spcPct val="30000"/>
              </a:spcBef>
              <a:spcAft>
                <a:spcPct val="0"/>
              </a:spcAft>
              <a:defRPr sz="1200">
                <a:solidFill>
                  <a:schemeClr val="tx1"/>
                </a:solidFill>
                <a:latin typeface="Arial Rounded MT Bold" pitchFamily="34" charset="0"/>
              </a:defRPr>
            </a:lvl8pPr>
            <a:lvl9pPr marL="3953760" indent="-227246" defTabSz="966621" eaLnBrk="0" fontAlgn="base" hangingPunct="0">
              <a:spcBef>
                <a:spcPct val="30000"/>
              </a:spcBef>
              <a:spcAft>
                <a:spcPct val="0"/>
              </a:spcAft>
              <a:defRPr sz="1200">
                <a:solidFill>
                  <a:schemeClr val="tx1"/>
                </a:solidFill>
                <a:latin typeface="Arial Rounded MT Bold" pitchFamily="34" charset="0"/>
              </a:defRPr>
            </a:lvl9pPr>
          </a:lstStyle>
          <a:p>
            <a:pPr eaLnBrk="1" hangingPunct="1">
              <a:spcBef>
                <a:spcPct val="0"/>
              </a:spcBef>
            </a:pPr>
            <a:fld id="{EF856564-26E7-46C8-9012-5F247CD8781F}" type="slidenum">
              <a:rPr lang="en-US" altLang="en-US" sz="1300">
                <a:solidFill>
                  <a:prstClr val="black"/>
                </a:solidFill>
                <a:latin typeface="Arial" charset="0"/>
              </a:rPr>
              <a:pPr eaLnBrk="1" hangingPunct="1">
                <a:spcBef>
                  <a:spcPct val="0"/>
                </a:spcBef>
              </a:pPr>
              <a:t>10</a:t>
            </a:fld>
            <a:endParaRPr lang="en-US" altLang="en-US" sz="1300">
              <a:solidFill>
                <a:prstClr val="black"/>
              </a:solidFill>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75693" y="4559587"/>
            <a:ext cx="5363817" cy="43202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93" tIns="48348" rIns="96693" bIns="48348"/>
          <a:lstStyle/>
          <a:p>
            <a:pPr eaLnBrk="1" hangingPunct="1"/>
            <a:r>
              <a:rPr lang="en-US" altLang="en-US"/>
              <a:t>More model results: This graph shows the sources of water to the pumped well in the last slide as a function of time.</a:t>
            </a:r>
          </a:p>
          <a:p>
            <a:pPr eaLnBrk="1" hangingPunct="1"/>
            <a:endParaRPr lang="en-US" altLang="en-US"/>
          </a:p>
          <a:p>
            <a:pPr eaLnBrk="1" hangingPunct="1"/>
            <a:r>
              <a:rPr lang="en-US" altLang="en-US"/>
              <a:t>With time, the proportion from storage diminishes and the proportion from depletiond streamflow increases.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11</a:t>
            </a:fld>
            <a:endParaRPr lang="en-US"/>
          </a:p>
        </p:txBody>
      </p:sp>
    </p:spTree>
    <p:extLst>
      <p:ext uri="{BB962C8B-B14F-4D97-AF65-F5344CB8AC3E}">
        <p14:creationId xmlns:p14="http://schemas.microsoft.com/office/powerpoint/2010/main" xmlns="" val="403107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example</a:t>
            </a:r>
            <a:r>
              <a:rPr lang="en-US" baseline="0" dirty="0"/>
              <a:t> of a feature at which capture of streamflow does not occur is shown in the next three slides. Here is a stream that enters from a mountain block and loses all of its water to the aquifer over some distance from the mountain front. Let’s assume that amount of loss is 2cfs.</a:t>
            </a:r>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12</a:t>
            </a:fld>
            <a:endParaRPr lang="en-US"/>
          </a:p>
        </p:txBody>
      </p:sp>
    </p:spTree>
    <p:extLst>
      <p:ext uri="{BB962C8B-B14F-4D97-AF65-F5344CB8AC3E}">
        <p14:creationId xmlns:p14="http://schemas.microsoft.com/office/powerpoint/2010/main" xmlns="" val="403107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Drawdown</a:t>
            </a:r>
            <a:r>
              <a:rPr lang="en-US" baseline="0" dirty="0"/>
              <a:t> from a pumping well can cause the streamflow to infiltrate over a shorter interval. The amount of infiltration that is a source of water to the aquifer, however, cannot be changed by the groundwater pumping. Possibly give a hypothetical example that 2 </a:t>
            </a:r>
            <a:r>
              <a:rPr lang="en-US" baseline="0" dirty="0" err="1"/>
              <a:t>cfs</a:t>
            </a:r>
            <a:r>
              <a:rPr lang="en-US" baseline="0" dirty="0"/>
              <a:t> flows in from the stream at the mountain front. The well cannot cause more than 2 </a:t>
            </a:r>
            <a:r>
              <a:rPr lang="en-US" baseline="0" dirty="0" err="1"/>
              <a:t>cfs</a:t>
            </a:r>
            <a:r>
              <a:rPr lang="en-US" baseline="0" dirty="0"/>
              <a:t> to enter the aquifer.  For capture to occur, there must be either an increase in R or decrease in D, but here, there is no net decrease in D although depletion has occurred. The capture actually occurs </a:t>
            </a:r>
            <a:r>
              <a:rPr lang="en-US" baseline="0" dirty="0" err="1"/>
              <a:t>downgradient</a:t>
            </a:r>
            <a:r>
              <a:rPr lang="en-US" baseline="0" dirty="0"/>
              <a:t> someplace, such as capture of ET.</a:t>
            </a:r>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13</a:t>
            </a:fld>
            <a:endParaRPr lang="en-US"/>
          </a:p>
        </p:txBody>
      </p:sp>
    </p:spTree>
    <p:extLst>
      <p:ext uri="{BB962C8B-B14F-4D97-AF65-F5344CB8AC3E}">
        <p14:creationId xmlns:p14="http://schemas.microsoft.com/office/powerpoint/2010/main" xmlns="" val="85712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the effects that streamflow depletion from</a:t>
            </a:r>
            <a:r>
              <a:rPr lang="en-US" baseline="0" dirty="0"/>
              <a:t> groundwater pumping occurs but capture, in this case increases in recharge, does not occur. We need to acknowledge that capture of ET and rejected runoff can occur. An important point about rejected recharge is that capture has to be infiltration of runoff that previously flowed out of the area, not water that infiltrated further downstream.</a:t>
            </a:r>
            <a:endParaRPr lang="en-US" dirty="0"/>
          </a:p>
        </p:txBody>
      </p:sp>
      <p:sp>
        <p:nvSpPr>
          <p:cNvPr id="4" name="Slide Number Placeholder 3"/>
          <p:cNvSpPr>
            <a:spLocks noGrp="1"/>
          </p:cNvSpPr>
          <p:nvPr>
            <p:ph type="sldNum" sz="quarter" idx="10"/>
          </p:nvPr>
        </p:nvSpPr>
        <p:spPr/>
        <p:txBody>
          <a:bodyPr/>
          <a:lstStyle/>
          <a:p>
            <a:pPr>
              <a:defRPr/>
            </a:pPr>
            <a:fld id="{B60153CF-8247-4C1A-BC44-8C60AD50D080}" type="slidenum">
              <a:rPr lang="en-US" smtClean="0"/>
              <a:pPr>
                <a:defRPr/>
              </a:pPr>
              <a:t>14</a:t>
            </a:fld>
            <a:endParaRPr lang="en-US"/>
          </a:p>
        </p:txBody>
      </p:sp>
    </p:spTree>
    <p:extLst>
      <p:ext uri="{BB962C8B-B14F-4D97-AF65-F5344CB8AC3E}">
        <p14:creationId xmlns:p14="http://schemas.microsoft.com/office/powerpoint/2010/main" xmlns="" val="359341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6D12C6-CC85-49BE-B2EC-A076739E554B}" type="slidenum">
              <a:rPr lang="en-US"/>
              <a:pPr>
                <a:defRPr/>
              </a:pPr>
              <a:t>‹#›</a:t>
            </a:fld>
            <a:endParaRPr lang="en-US"/>
          </a:p>
        </p:txBody>
      </p:sp>
    </p:spTree>
    <p:extLst>
      <p:ext uri="{BB962C8B-B14F-4D97-AF65-F5344CB8AC3E}">
        <p14:creationId xmlns:p14="http://schemas.microsoft.com/office/powerpoint/2010/main" xmlns="" val="227931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7618B5-D1E5-4578-91EB-527AEFF0323A}" type="slidenum">
              <a:rPr lang="en-US"/>
              <a:pPr>
                <a:defRPr/>
              </a:pPr>
              <a:t>‹#›</a:t>
            </a:fld>
            <a:endParaRPr lang="en-US"/>
          </a:p>
        </p:txBody>
      </p:sp>
    </p:spTree>
    <p:extLst>
      <p:ext uri="{BB962C8B-B14F-4D97-AF65-F5344CB8AC3E}">
        <p14:creationId xmlns:p14="http://schemas.microsoft.com/office/powerpoint/2010/main" xmlns="" val="266269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F86D9A-B16C-4FD1-B631-6664F94600DE}" type="slidenum">
              <a:rPr lang="en-US"/>
              <a:pPr>
                <a:defRPr/>
              </a:pPr>
              <a:t>‹#›</a:t>
            </a:fld>
            <a:endParaRPr lang="en-US"/>
          </a:p>
        </p:txBody>
      </p:sp>
    </p:spTree>
    <p:extLst>
      <p:ext uri="{BB962C8B-B14F-4D97-AF65-F5344CB8AC3E}">
        <p14:creationId xmlns:p14="http://schemas.microsoft.com/office/powerpoint/2010/main" xmlns="" val="1682607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43BB03-78B7-4019-9EA5-0114F4123A3F}" type="slidenum">
              <a:rPr lang="en-US"/>
              <a:pPr>
                <a:defRPr/>
              </a:pPr>
              <a:t>‹#›</a:t>
            </a:fld>
            <a:endParaRPr lang="en-US"/>
          </a:p>
        </p:txBody>
      </p:sp>
    </p:spTree>
    <p:extLst>
      <p:ext uri="{BB962C8B-B14F-4D97-AF65-F5344CB8AC3E}">
        <p14:creationId xmlns:p14="http://schemas.microsoft.com/office/powerpoint/2010/main" xmlns="" val="156725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5" name="Rectangle 7"/>
          <p:cNvSpPr>
            <a:spLocks noGrp="1" noChangeArrowheads="1"/>
          </p:cNvSpPr>
          <p:nvPr>
            <p:ph type="ctrTitle" sz="quarter"/>
          </p:nvPr>
        </p:nvSpPr>
        <p:spPr>
          <a:xfrm>
            <a:off x="685800" y="1143000"/>
            <a:ext cx="7772400" cy="1143000"/>
          </a:xfrm>
        </p:spPr>
        <p:txBody>
          <a:bodyPr/>
          <a:lstStyle>
            <a:lvl1pPr>
              <a:defRPr/>
            </a:lvl1pPr>
          </a:lstStyle>
          <a:p>
            <a:r>
              <a:rPr lang="en-US"/>
              <a:t>Click to edit Master title style</a:t>
            </a:r>
          </a:p>
        </p:txBody>
      </p:sp>
      <p:sp>
        <p:nvSpPr>
          <p:cNvPr id="7176" name="Rectangle 8"/>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pitchFamily="2" charset="2"/>
              <a:buNone/>
              <a:defRPr/>
            </a:lvl1pPr>
          </a:lstStyle>
          <a:p>
            <a:r>
              <a:rPr lang="en-US"/>
              <a:t>Click to edit Master subtitle style</a:t>
            </a:r>
          </a:p>
        </p:txBody>
      </p:sp>
      <p:sp>
        <p:nvSpPr>
          <p:cNvPr id="4" name="Rectangle 9"/>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5" name="Rectangle 10"/>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11"/>
          <p:cNvSpPr>
            <a:spLocks noGrp="1" noChangeArrowheads="1"/>
          </p:cNvSpPr>
          <p:nvPr>
            <p:ph type="sldNum" sz="quarter" idx="12"/>
          </p:nvPr>
        </p:nvSpPr>
        <p:spPr/>
        <p:txBody>
          <a:bodyPr/>
          <a:lstStyle>
            <a:lvl1pPr>
              <a:defRPr>
                <a:solidFill>
                  <a:srgbClr val="FFFFFF"/>
                </a:solidFill>
              </a:defRPr>
            </a:lvl1pPr>
          </a:lstStyle>
          <a:p>
            <a:pPr>
              <a:defRPr/>
            </a:pPr>
            <a:fld id="{AA8A2271-731F-41CB-A1F3-9D01B165FE5A}" type="slidenum">
              <a:rPr lang="en-US"/>
              <a:pPr>
                <a:defRPr/>
              </a:pPr>
              <a:t>‹#›</a:t>
            </a:fld>
            <a:endParaRPr lang="en-US"/>
          </a:p>
        </p:txBody>
      </p:sp>
    </p:spTree>
    <p:extLst>
      <p:ext uri="{BB962C8B-B14F-4D97-AF65-F5344CB8AC3E}">
        <p14:creationId xmlns:p14="http://schemas.microsoft.com/office/powerpoint/2010/main" xmlns="" val="3340831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812BB35B-9C8E-4788-AD48-E6ADC3B00B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82579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68BD7DB9-1970-48B0-BB9D-A7A50CC010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430129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DA034A87-7D55-4802-963C-780FB02DC8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3113645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3DD59600-EAA1-452E-BC76-86421B5D63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794360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15620E46-D12A-4A0C-BE38-40F5336A40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963332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57B07BAB-B22F-4DE3-AAD8-B73DA17482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2004237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5F6DF6-B915-4CC6-AEF5-D6DDE38E75BD}" type="slidenum">
              <a:rPr lang="en-US"/>
              <a:pPr>
                <a:defRPr/>
              </a:pPr>
              <a:t>‹#›</a:t>
            </a:fld>
            <a:endParaRPr lang="en-US"/>
          </a:p>
        </p:txBody>
      </p:sp>
    </p:spTree>
    <p:extLst>
      <p:ext uri="{BB962C8B-B14F-4D97-AF65-F5344CB8AC3E}">
        <p14:creationId xmlns:p14="http://schemas.microsoft.com/office/powerpoint/2010/main" xmlns="" val="3759060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A9DBCF02-CEFF-4795-ACC8-7564FFE35B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087785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AA9CB71E-1B0F-4D01-9D0A-125D00C1B3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4111910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B61D37A5-16A6-479F-9513-95952715E52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78647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B8D28C5D-80BB-49CB-AB9E-92125489C3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938848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BBEEBE77-0AD5-4E0E-A3D8-640602E2F1F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61964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C96D5F-A573-4F08-9BDA-D55D5B6791AA}" type="slidenum">
              <a:rPr lang="en-US"/>
              <a:pPr>
                <a:defRPr/>
              </a:pPr>
              <a:t>‹#›</a:t>
            </a:fld>
            <a:endParaRPr lang="en-US"/>
          </a:p>
        </p:txBody>
      </p:sp>
    </p:spTree>
    <p:extLst>
      <p:ext uri="{BB962C8B-B14F-4D97-AF65-F5344CB8AC3E}">
        <p14:creationId xmlns:p14="http://schemas.microsoft.com/office/powerpoint/2010/main" xmlns="" val="415477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DA3A17-2847-4A8B-965D-295380BE4880}" type="slidenum">
              <a:rPr lang="en-US"/>
              <a:pPr>
                <a:defRPr/>
              </a:pPr>
              <a:t>‹#›</a:t>
            </a:fld>
            <a:endParaRPr lang="en-US"/>
          </a:p>
        </p:txBody>
      </p:sp>
    </p:spTree>
    <p:extLst>
      <p:ext uri="{BB962C8B-B14F-4D97-AF65-F5344CB8AC3E}">
        <p14:creationId xmlns:p14="http://schemas.microsoft.com/office/powerpoint/2010/main" xmlns="" val="28077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BB69587-6BDB-4F3C-87A3-01D0AA9F940E}" type="slidenum">
              <a:rPr lang="en-US"/>
              <a:pPr>
                <a:defRPr/>
              </a:pPr>
              <a:t>‹#›</a:t>
            </a:fld>
            <a:endParaRPr lang="en-US"/>
          </a:p>
        </p:txBody>
      </p:sp>
    </p:spTree>
    <p:extLst>
      <p:ext uri="{BB962C8B-B14F-4D97-AF65-F5344CB8AC3E}">
        <p14:creationId xmlns:p14="http://schemas.microsoft.com/office/powerpoint/2010/main" xmlns="" val="163665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370AC3-F2B4-41D4-80A8-71E2B6DAB61A}" type="slidenum">
              <a:rPr lang="en-US"/>
              <a:pPr>
                <a:defRPr/>
              </a:pPr>
              <a:t>‹#›</a:t>
            </a:fld>
            <a:endParaRPr lang="en-US"/>
          </a:p>
        </p:txBody>
      </p:sp>
    </p:spTree>
    <p:extLst>
      <p:ext uri="{BB962C8B-B14F-4D97-AF65-F5344CB8AC3E}">
        <p14:creationId xmlns:p14="http://schemas.microsoft.com/office/powerpoint/2010/main" xmlns="" val="203740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E41ABD-C244-4E60-A4EA-17172DDE8899}" type="slidenum">
              <a:rPr lang="en-US"/>
              <a:pPr>
                <a:defRPr/>
              </a:pPr>
              <a:t>‹#›</a:t>
            </a:fld>
            <a:endParaRPr lang="en-US"/>
          </a:p>
        </p:txBody>
      </p:sp>
    </p:spTree>
    <p:extLst>
      <p:ext uri="{BB962C8B-B14F-4D97-AF65-F5344CB8AC3E}">
        <p14:creationId xmlns:p14="http://schemas.microsoft.com/office/powerpoint/2010/main" xmlns="" val="265286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38A191-57D2-4869-964B-3C4DFDF9E9DD}" type="slidenum">
              <a:rPr lang="en-US"/>
              <a:pPr>
                <a:defRPr/>
              </a:pPr>
              <a:t>‹#›</a:t>
            </a:fld>
            <a:endParaRPr lang="en-US"/>
          </a:p>
        </p:txBody>
      </p:sp>
    </p:spTree>
    <p:extLst>
      <p:ext uri="{BB962C8B-B14F-4D97-AF65-F5344CB8AC3E}">
        <p14:creationId xmlns:p14="http://schemas.microsoft.com/office/powerpoint/2010/main" xmlns="" val="164642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490AA3-631B-45E0-A966-26A406CBD75C}" type="slidenum">
              <a:rPr lang="en-US"/>
              <a:pPr>
                <a:defRPr/>
              </a:pPr>
              <a:t>‹#›</a:t>
            </a:fld>
            <a:endParaRPr lang="en-US"/>
          </a:p>
        </p:txBody>
      </p:sp>
    </p:spTree>
    <p:extLst>
      <p:ext uri="{BB962C8B-B14F-4D97-AF65-F5344CB8AC3E}">
        <p14:creationId xmlns:p14="http://schemas.microsoft.com/office/powerpoint/2010/main" xmlns="" val="293084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00"/>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96E9907-BB67-452F-A541-32828AB72E98}" type="slidenum">
              <a:rPr lang="en-US"/>
              <a:pPr>
                <a:defRPr/>
              </a:pPr>
              <a:t>‹#›</a:t>
            </a:fld>
            <a:endParaRPr lang="en-US"/>
          </a:p>
        </p:txBody>
      </p:sp>
      <p:pic>
        <p:nvPicPr>
          <p:cNvPr id="1031" name="Picture 7" descr="ident-small_4_onscreen_png"/>
          <p:cNvPicPr>
            <a:picLocks noChangeAspect="1" noChangeArrowheads="1"/>
          </p:cNvPicPr>
          <p:nvPr userDrawn="1"/>
        </p:nvPicPr>
        <p:blipFill>
          <a:blip r:embed="rId14" cstate="print">
            <a:lum bright="100000"/>
            <a:extLst>
              <a:ext uri="{28A0092B-C50C-407E-A947-70E740481C1C}">
                <a14:useLocalDpi xmlns:a14="http://schemas.microsoft.com/office/drawing/2010/main" xmlns="" val="0"/>
              </a:ext>
            </a:extLst>
          </a:blip>
          <a:srcRect b="22461"/>
          <a:stretch>
            <a:fillRect/>
          </a:stretch>
        </p:blipFill>
        <p:spPr bwMode="black">
          <a:xfrm>
            <a:off x="7743825" y="6457950"/>
            <a:ext cx="14001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58218"/>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685800" y="228600"/>
            <a:ext cx="77724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6152"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buFontTx/>
              <a:buNone/>
              <a:defRPr sz="1400">
                <a:solidFill>
                  <a:schemeClr val="tx1"/>
                </a:solidFill>
                <a:latin typeface="+mn-lt"/>
              </a:defRPr>
            </a:lvl1pPr>
          </a:lstStyle>
          <a:p>
            <a:pPr>
              <a:defRPr/>
            </a:pPr>
            <a:endParaRPr lang="en-US">
              <a:solidFill>
                <a:srgbClr val="FFFFFF"/>
              </a:solidFill>
            </a:endParaRPr>
          </a:p>
        </p:txBody>
      </p:sp>
      <p:sp>
        <p:nvSpPr>
          <p:cNvPr id="6153"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buFontTx/>
              <a:buNone/>
              <a:defRPr sz="1400">
                <a:solidFill>
                  <a:schemeClr val="tx1"/>
                </a:solidFill>
                <a:latin typeface="+mn-lt"/>
              </a:defRPr>
            </a:lvl1pPr>
          </a:lstStyle>
          <a:p>
            <a:pPr>
              <a:defRPr/>
            </a:pPr>
            <a:endParaRPr lang="en-US">
              <a:solidFill>
                <a:srgbClr val="FFFFFF"/>
              </a:solidFill>
            </a:endParaRPr>
          </a:p>
        </p:txBody>
      </p:sp>
      <p:sp>
        <p:nvSpPr>
          <p:cNvPr id="6154"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buFontTx/>
              <a:buNone/>
              <a:defRPr sz="1400">
                <a:solidFill>
                  <a:schemeClr val="tx1"/>
                </a:solidFill>
                <a:latin typeface="+mn-lt"/>
              </a:defRPr>
            </a:lvl1pPr>
          </a:lstStyle>
          <a:p>
            <a:pPr>
              <a:defRPr/>
            </a:pPr>
            <a:fld id="{E18A4FE5-0554-41A1-9F35-446AAAD6D2A7}" type="slidenum">
              <a:rPr lang="en-US">
                <a:solidFill>
                  <a:srgbClr val="FFFFFF"/>
                </a:solidFill>
              </a:rPr>
              <a:pPr>
                <a:defRPr/>
              </a:pPr>
              <a:t>‹#›</a:t>
            </a:fld>
            <a:endParaRPr lang="en-US">
              <a:solidFill>
                <a:srgbClr val="FFFFFF"/>
              </a:solidFill>
            </a:endParaRPr>
          </a:p>
        </p:txBody>
      </p:sp>
      <p:sp>
        <p:nvSpPr>
          <p:cNvPr id="1030" name="Rectangle 11"/>
          <p:cNvSpPr>
            <a:spLocks noGrp="1" noChangeArrowheads="1"/>
          </p:cNvSpPr>
          <p:nvPr>
            <p:ph type="body" idx="1"/>
          </p:nvPr>
        </p:nvSpPr>
        <p:spPr bwMode="auto">
          <a:xfrm>
            <a:off x="685800" y="1641475"/>
            <a:ext cx="7772400" cy="445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1" name="Picture 12" descr="Image of small USGS Identifier"/>
          <p:cNvPicPr>
            <a:picLocks noChangeAspect="1" noChangeArrowheads="1"/>
          </p:cNvPicPr>
          <p:nvPr/>
        </p:nvPicPr>
        <p:blipFill>
          <a:blip r:embed="rId14" cstate="print">
            <a:lum bright="-100000"/>
            <a:extLst>
              <a:ext uri="{28A0092B-C50C-407E-A947-70E740481C1C}">
                <a14:useLocalDpi xmlns:a14="http://schemas.microsoft.com/office/drawing/2010/main" xmlns="" val="0"/>
              </a:ext>
            </a:extLst>
          </a:blip>
          <a:srcRect/>
          <a:stretch>
            <a:fillRect/>
          </a:stretch>
        </p:blipFill>
        <p:spPr bwMode="black">
          <a:xfrm>
            <a:off x="7772400" y="6248400"/>
            <a:ext cx="1143000" cy="42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77757307"/>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Rounded MT Bold" pitchFamily="34" charset="0"/>
        </a:defRPr>
      </a:lvl2pPr>
      <a:lvl3pPr algn="ctr" rtl="0" eaLnBrk="0" fontAlgn="base" hangingPunct="0">
        <a:spcBef>
          <a:spcPct val="0"/>
        </a:spcBef>
        <a:spcAft>
          <a:spcPct val="0"/>
        </a:spcAft>
        <a:defRPr sz="4400">
          <a:solidFill>
            <a:schemeClr val="tx2"/>
          </a:solidFill>
          <a:latin typeface="Arial Rounded MT Bold" pitchFamily="34" charset="0"/>
        </a:defRPr>
      </a:lvl3pPr>
      <a:lvl4pPr algn="ctr" rtl="0" eaLnBrk="0" fontAlgn="base" hangingPunct="0">
        <a:spcBef>
          <a:spcPct val="0"/>
        </a:spcBef>
        <a:spcAft>
          <a:spcPct val="0"/>
        </a:spcAft>
        <a:defRPr sz="4400">
          <a:solidFill>
            <a:schemeClr val="tx2"/>
          </a:solidFill>
          <a:latin typeface="Arial Rounded MT Bold" pitchFamily="34" charset="0"/>
        </a:defRPr>
      </a:lvl4pPr>
      <a:lvl5pPr algn="ctr" rtl="0" eaLnBrk="0" fontAlgn="base" hangingPunct="0">
        <a:spcBef>
          <a:spcPct val="0"/>
        </a:spcBef>
        <a:spcAft>
          <a:spcPct val="0"/>
        </a:spcAft>
        <a:defRPr sz="4400">
          <a:solidFill>
            <a:schemeClr val="tx2"/>
          </a:solidFill>
          <a:latin typeface="Arial Rounded MT Bold" pitchFamily="34" charset="0"/>
        </a:defRPr>
      </a:lvl5pPr>
      <a:lvl6pPr marL="457200" algn="ctr" rtl="0" fontAlgn="base">
        <a:spcBef>
          <a:spcPct val="0"/>
        </a:spcBef>
        <a:spcAft>
          <a:spcPct val="0"/>
        </a:spcAft>
        <a:defRPr sz="4400">
          <a:solidFill>
            <a:schemeClr val="tx2"/>
          </a:solidFill>
          <a:latin typeface="Arial Rounded MT Bold" pitchFamily="34" charset="0"/>
        </a:defRPr>
      </a:lvl6pPr>
      <a:lvl7pPr marL="914400" algn="ctr" rtl="0" fontAlgn="base">
        <a:spcBef>
          <a:spcPct val="0"/>
        </a:spcBef>
        <a:spcAft>
          <a:spcPct val="0"/>
        </a:spcAft>
        <a:defRPr sz="4400">
          <a:solidFill>
            <a:schemeClr val="tx2"/>
          </a:solidFill>
          <a:latin typeface="Arial Rounded MT Bold" pitchFamily="34" charset="0"/>
        </a:defRPr>
      </a:lvl7pPr>
      <a:lvl8pPr marL="1371600" algn="ctr" rtl="0" fontAlgn="base">
        <a:spcBef>
          <a:spcPct val="0"/>
        </a:spcBef>
        <a:spcAft>
          <a:spcPct val="0"/>
        </a:spcAft>
        <a:defRPr sz="4400">
          <a:solidFill>
            <a:schemeClr val="tx2"/>
          </a:solidFill>
          <a:latin typeface="Arial Rounded MT Bold" pitchFamily="34" charset="0"/>
        </a:defRPr>
      </a:lvl8pPr>
      <a:lvl9pPr marL="1828800" algn="ctr" rtl="0" fontAlgn="base">
        <a:spcBef>
          <a:spcPct val="0"/>
        </a:spcBef>
        <a:spcAft>
          <a:spcPct val="0"/>
        </a:spcAft>
        <a:defRPr sz="4400">
          <a:solidFill>
            <a:schemeClr val="tx2"/>
          </a:solidFill>
          <a:latin typeface="Arial Rounded MT Bold" pitchFamily="34" charset="0"/>
        </a:defRPr>
      </a:lvl9pPr>
    </p:titleStyle>
    <p:bodyStyle>
      <a:lvl1pPr marL="342900" indent="-342900" algn="l" rtl="0" eaLnBrk="0" fontAlgn="base" hangingPunct="0">
        <a:spcBef>
          <a:spcPct val="20000"/>
        </a:spcBef>
        <a:spcAft>
          <a:spcPct val="0"/>
        </a:spcAft>
        <a:buClr>
          <a:schemeClr val="bg2"/>
        </a:buClr>
        <a:buFont typeface="Wingdings" pitchFamily="2" charset="2"/>
        <a:buChar char="n"/>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a:solidFill>
            <a:schemeClr val="bg2"/>
          </a:solidFill>
          <a:latin typeface="+mn-lt"/>
        </a:defRPr>
      </a:lvl2pPr>
      <a:lvl3pPr marL="1143000" indent="-228600" algn="l" rtl="0" eaLnBrk="0" fontAlgn="base" hangingPunct="0">
        <a:spcBef>
          <a:spcPct val="20000"/>
        </a:spcBef>
        <a:spcAft>
          <a:spcPct val="0"/>
        </a:spcAft>
        <a:buClr>
          <a:schemeClr val="bg2"/>
        </a:buClr>
        <a:buChar char="»"/>
        <a:defRPr sz="2400">
          <a:solidFill>
            <a:schemeClr val="bg2"/>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chemeClr val="bg2"/>
        </a:buClr>
        <a:buChar char="–"/>
        <a:defRPr sz="2000">
          <a:solidFill>
            <a:schemeClr val="bg2"/>
          </a:solidFill>
          <a:latin typeface="+mn-lt"/>
        </a:defRPr>
      </a:lvl5pPr>
      <a:lvl6pPr marL="2514600" indent="-228600" algn="l" rtl="0" fontAlgn="base">
        <a:spcBef>
          <a:spcPct val="20000"/>
        </a:spcBef>
        <a:spcAft>
          <a:spcPct val="0"/>
        </a:spcAft>
        <a:buClr>
          <a:schemeClr val="bg2"/>
        </a:buClr>
        <a:buChar char="–"/>
        <a:defRPr sz="2000">
          <a:solidFill>
            <a:schemeClr val="bg2"/>
          </a:solidFill>
          <a:latin typeface="+mn-lt"/>
        </a:defRPr>
      </a:lvl6pPr>
      <a:lvl7pPr marL="2971800" indent="-228600" algn="l" rtl="0" fontAlgn="base">
        <a:spcBef>
          <a:spcPct val="20000"/>
        </a:spcBef>
        <a:spcAft>
          <a:spcPct val="0"/>
        </a:spcAft>
        <a:buClr>
          <a:schemeClr val="bg2"/>
        </a:buClr>
        <a:buChar char="–"/>
        <a:defRPr sz="2000">
          <a:solidFill>
            <a:schemeClr val="bg2"/>
          </a:solidFill>
          <a:latin typeface="+mn-lt"/>
        </a:defRPr>
      </a:lvl7pPr>
      <a:lvl8pPr marL="3429000" indent="-228600" algn="l" rtl="0" fontAlgn="base">
        <a:spcBef>
          <a:spcPct val="20000"/>
        </a:spcBef>
        <a:spcAft>
          <a:spcPct val="0"/>
        </a:spcAft>
        <a:buClr>
          <a:schemeClr val="bg2"/>
        </a:buClr>
        <a:buChar char="–"/>
        <a:defRPr sz="2000">
          <a:solidFill>
            <a:schemeClr val="bg2"/>
          </a:solidFill>
          <a:latin typeface="+mn-lt"/>
        </a:defRPr>
      </a:lvl8pPr>
      <a:lvl9pPr marL="3886200" indent="-228600" algn="l" rtl="0" fontAlgn="base">
        <a:spcBef>
          <a:spcPct val="20000"/>
        </a:spcBef>
        <a:spcAft>
          <a:spcPct val="0"/>
        </a:spcAft>
        <a:buClr>
          <a:schemeClr val="bg2"/>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307975" y="1403350"/>
            <a:ext cx="8624888" cy="1589088"/>
          </a:xfrm>
        </p:spPr>
        <p:txBody>
          <a:bodyPr/>
          <a:lstStyle/>
          <a:p>
            <a:r>
              <a:rPr lang="en-US" sz="4000" b="1" dirty="0">
                <a:solidFill>
                  <a:srgbClr val="FFFF00"/>
                </a:solidFill>
              </a:rPr>
              <a:t>Lessons Learned in the Decade Since the San Pedro Capture Map</a:t>
            </a:r>
          </a:p>
        </p:txBody>
      </p:sp>
      <p:sp>
        <p:nvSpPr>
          <p:cNvPr id="2051" name="Rectangle 3"/>
          <p:cNvSpPr>
            <a:spLocks noGrp="1" noChangeArrowheads="1"/>
          </p:cNvSpPr>
          <p:nvPr>
            <p:ph type="body" idx="4294967295"/>
          </p:nvPr>
        </p:nvSpPr>
        <p:spPr>
          <a:xfrm>
            <a:off x="457200" y="3148013"/>
            <a:ext cx="8229600" cy="1309687"/>
          </a:xfrm>
        </p:spPr>
        <p:txBody>
          <a:bodyPr/>
          <a:lstStyle/>
          <a:p>
            <a:pPr algn="ctr" eaLnBrk="1" hangingPunct="1">
              <a:buFontTx/>
              <a:buNone/>
            </a:pPr>
            <a:r>
              <a:rPr lang="en-US" altLang="en-US" sz="2400" dirty="0">
                <a:latin typeface="Arial Rounded MT Bold" pitchFamily="34" charset="0"/>
              </a:rPr>
              <a:t>Stan </a:t>
            </a:r>
            <a:r>
              <a:rPr lang="en-US" altLang="en-US" sz="2400" dirty="0" err="1">
                <a:latin typeface="Arial Rounded MT Bold" pitchFamily="34" charset="0"/>
              </a:rPr>
              <a:t>Leake</a:t>
            </a:r>
            <a:endParaRPr lang="en-US" altLang="en-US" sz="2400" dirty="0">
              <a:latin typeface="Arial Rounded MT Bold" pitchFamily="34" charset="0"/>
            </a:endParaRPr>
          </a:p>
          <a:p>
            <a:pPr algn="ctr" eaLnBrk="1" hangingPunct="1">
              <a:buFontTx/>
              <a:buNone/>
            </a:pPr>
            <a:r>
              <a:rPr lang="en-US" altLang="en-US" sz="2400" dirty="0">
                <a:latin typeface="Arial Rounded MT Bold" pitchFamily="34" charset="0"/>
              </a:rPr>
              <a:t>U.S. Geological Survey, Retired</a:t>
            </a:r>
            <a:br>
              <a:rPr lang="en-US" altLang="en-US" sz="2400" dirty="0">
                <a:latin typeface="Arial Rounded MT Bold" pitchFamily="34" charset="0"/>
              </a:rPr>
            </a:br>
            <a:r>
              <a:rPr lang="en-US" altLang="en-US" sz="2400" dirty="0">
                <a:latin typeface="Arial Rounded MT Bold" pitchFamily="34" charset="0"/>
              </a:rPr>
              <a:t>Stanley A. </a:t>
            </a:r>
            <a:r>
              <a:rPr lang="en-US" altLang="en-US" sz="2400" dirty="0" err="1">
                <a:latin typeface="Arial Rounded MT Bold" pitchFamily="34" charset="0"/>
              </a:rPr>
              <a:t>Leake</a:t>
            </a:r>
            <a:r>
              <a:rPr lang="en-US" altLang="en-US" sz="2400" dirty="0">
                <a:latin typeface="Arial Rounded MT Bold" pitchFamily="34" charset="0"/>
              </a:rPr>
              <a:t> Hydrology</a:t>
            </a:r>
          </a:p>
        </p:txBody>
      </p:sp>
      <p:sp>
        <p:nvSpPr>
          <p:cNvPr id="2052" name="Rectangle 3"/>
          <p:cNvSpPr>
            <a:spLocks noChangeArrowheads="1"/>
          </p:cNvSpPr>
          <p:nvPr/>
        </p:nvSpPr>
        <p:spPr bwMode="auto">
          <a:xfrm>
            <a:off x="457200" y="5032194"/>
            <a:ext cx="8229600"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2400" dirty="0">
                <a:latin typeface="Arial Rounded MT Bold" pitchFamily="34" charset="0"/>
              </a:rPr>
              <a:t>Sierra Vista sub-Basin TAC</a:t>
            </a:r>
            <a:br>
              <a:rPr lang="en-US" altLang="en-US" sz="2400" dirty="0">
                <a:latin typeface="Arial Rounded MT Bold" pitchFamily="34" charset="0"/>
              </a:rPr>
            </a:br>
            <a:r>
              <a:rPr lang="en-US" altLang="en-US" sz="2400" dirty="0">
                <a:latin typeface="Arial Rounded MT Bold" pitchFamily="34" charset="0"/>
              </a:rPr>
              <a:t>August 15, 2018</a:t>
            </a:r>
          </a:p>
        </p:txBody>
      </p:sp>
      <p:pic>
        <p:nvPicPr>
          <p:cNvPr id="2053" name="Picture 7" descr="Image of large USGS Identifier"/>
          <p:cNvPicPr>
            <a:picLocks noChangeAspect="1" noChangeArrowheads="1"/>
          </p:cNvPicPr>
          <p:nvPr/>
        </p:nvPicPr>
        <p:blipFill>
          <a:blip r:embed="rId3" cstate="print">
            <a:lum bright="100000"/>
            <a:extLst>
              <a:ext uri="{28A0092B-C50C-407E-A947-70E740481C1C}">
                <a14:useLocalDpi xmlns:a14="http://schemas.microsoft.com/office/drawing/2010/main" xmlns="" val="0"/>
              </a:ext>
            </a:extLst>
          </a:blip>
          <a:srcRect/>
          <a:stretch>
            <a:fillRect/>
          </a:stretch>
        </p:blipFill>
        <p:spPr bwMode="black">
          <a:xfrm>
            <a:off x="469900" y="533400"/>
            <a:ext cx="2057400" cy="75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981075" y="5602288"/>
            <a:ext cx="48577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2400">
                <a:solidFill>
                  <a:srgbClr val="000000"/>
                </a:solidFill>
                <a:latin typeface="Arial" charset="0"/>
              </a:rPr>
              <a:t>The timing of capture depends on </a:t>
            </a:r>
          </a:p>
        </p:txBody>
      </p:sp>
      <p:sp>
        <p:nvSpPr>
          <p:cNvPr id="5123" name="Text Box 3"/>
          <p:cNvSpPr txBox="1">
            <a:spLocks noChangeArrowheads="1"/>
          </p:cNvSpPr>
          <p:nvPr/>
        </p:nvSpPr>
        <p:spPr bwMode="auto">
          <a:xfrm>
            <a:off x="1603375" y="5951538"/>
            <a:ext cx="535622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 typeface="Wingdings" pitchFamily="2" charset="2"/>
              <a:buChar char="§"/>
            </a:pPr>
            <a:r>
              <a:rPr lang="en-US" altLang="en-US" sz="2400">
                <a:solidFill>
                  <a:srgbClr val="000000"/>
                </a:solidFill>
                <a:latin typeface="Arial" charset="0"/>
              </a:rPr>
              <a:t>Aquifer diffusivity (T/S)</a:t>
            </a:r>
          </a:p>
          <a:p>
            <a:pPr eaLnBrk="1" hangingPunct="1">
              <a:spcBef>
                <a:spcPct val="0"/>
              </a:spcBef>
              <a:buClrTx/>
              <a:buFont typeface="Wingdings" pitchFamily="2" charset="2"/>
              <a:buChar char="§"/>
            </a:pPr>
            <a:r>
              <a:rPr lang="en-US" altLang="en-US" sz="2400">
                <a:solidFill>
                  <a:srgbClr val="000000"/>
                </a:solidFill>
                <a:latin typeface="Arial" charset="0"/>
              </a:rPr>
              <a:t>Distance to connected SW features</a:t>
            </a:r>
          </a:p>
        </p:txBody>
      </p:sp>
      <p:sp>
        <p:nvSpPr>
          <p:cNvPr id="5124" name="Rectangle 5"/>
          <p:cNvSpPr>
            <a:spLocks noChangeArrowheads="1"/>
          </p:cNvSpPr>
          <p:nvPr/>
        </p:nvSpPr>
        <p:spPr bwMode="auto">
          <a:xfrm>
            <a:off x="2000250" y="1195388"/>
            <a:ext cx="5443538" cy="3629025"/>
          </a:xfrm>
          <a:prstGeom prst="rect">
            <a:avLst/>
          </a:prstGeom>
          <a:solidFill>
            <a:schemeClr val="bg2"/>
          </a:solidFill>
          <a:ln w="19050">
            <a:solidFill>
              <a:schemeClr val="bg1"/>
            </a:solidFill>
            <a:miter lim="800000"/>
            <a:headEnd/>
            <a:tailEnd/>
          </a:ln>
        </p:spPr>
        <p:txBody>
          <a:bodyPr wrap="none" anchor="ct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endParaRPr lang="en-US" altLang="en-US" sz="1800">
              <a:solidFill>
                <a:srgbClr val="FFFFFF"/>
              </a:solidFill>
              <a:latin typeface="Arial" charset="0"/>
            </a:endParaRPr>
          </a:p>
        </p:txBody>
      </p:sp>
      <p:grpSp>
        <p:nvGrpSpPr>
          <p:cNvPr id="5125" name="Group 6"/>
          <p:cNvGrpSpPr>
            <a:grpSpLocks/>
          </p:cNvGrpSpPr>
          <p:nvPr/>
        </p:nvGrpSpPr>
        <p:grpSpPr bwMode="auto">
          <a:xfrm>
            <a:off x="1995488" y="1193800"/>
            <a:ext cx="92075" cy="3629025"/>
            <a:chOff x="1257" y="752"/>
            <a:chExt cx="58" cy="2286"/>
          </a:xfrm>
        </p:grpSpPr>
        <p:sp>
          <p:nvSpPr>
            <p:cNvPr id="5184" name="Line 7"/>
            <p:cNvSpPr>
              <a:spLocks noChangeShapeType="1"/>
            </p:cNvSpPr>
            <p:nvPr/>
          </p:nvSpPr>
          <p:spPr bwMode="auto">
            <a:xfrm>
              <a:off x="1257" y="752"/>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85" name="Line 8"/>
            <p:cNvSpPr>
              <a:spLocks noChangeShapeType="1"/>
            </p:cNvSpPr>
            <p:nvPr/>
          </p:nvSpPr>
          <p:spPr bwMode="auto">
            <a:xfrm>
              <a:off x="1257" y="980"/>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86" name="Line 9"/>
            <p:cNvSpPr>
              <a:spLocks noChangeShapeType="1"/>
            </p:cNvSpPr>
            <p:nvPr/>
          </p:nvSpPr>
          <p:spPr bwMode="auto">
            <a:xfrm>
              <a:off x="1257" y="1209"/>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87" name="Line 10"/>
            <p:cNvSpPr>
              <a:spLocks noChangeShapeType="1"/>
            </p:cNvSpPr>
            <p:nvPr/>
          </p:nvSpPr>
          <p:spPr bwMode="auto">
            <a:xfrm>
              <a:off x="1257" y="1437"/>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88" name="Line 11"/>
            <p:cNvSpPr>
              <a:spLocks noChangeShapeType="1"/>
            </p:cNvSpPr>
            <p:nvPr/>
          </p:nvSpPr>
          <p:spPr bwMode="auto">
            <a:xfrm>
              <a:off x="1257" y="1666"/>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89" name="Line 12"/>
            <p:cNvSpPr>
              <a:spLocks noChangeShapeType="1"/>
            </p:cNvSpPr>
            <p:nvPr/>
          </p:nvSpPr>
          <p:spPr bwMode="auto">
            <a:xfrm>
              <a:off x="1257" y="1895"/>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90" name="Line 13"/>
            <p:cNvSpPr>
              <a:spLocks noChangeShapeType="1"/>
            </p:cNvSpPr>
            <p:nvPr/>
          </p:nvSpPr>
          <p:spPr bwMode="auto">
            <a:xfrm>
              <a:off x="1257" y="2123"/>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91" name="Line 14"/>
            <p:cNvSpPr>
              <a:spLocks noChangeShapeType="1"/>
            </p:cNvSpPr>
            <p:nvPr/>
          </p:nvSpPr>
          <p:spPr bwMode="auto">
            <a:xfrm>
              <a:off x="1257" y="2352"/>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92" name="Line 15"/>
            <p:cNvSpPr>
              <a:spLocks noChangeShapeType="1"/>
            </p:cNvSpPr>
            <p:nvPr/>
          </p:nvSpPr>
          <p:spPr bwMode="auto">
            <a:xfrm>
              <a:off x="1257" y="2580"/>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93" name="Line 16"/>
            <p:cNvSpPr>
              <a:spLocks noChangeShapeType="1"/>
            </p:cNvSpPr>
            <p:nvPr/>
          </p:nvSpPr>
          <p:spPr bwMode="auto">
            <a:xfrm>
              <a:off x="1257" y="2809"/>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94" name="Line 17"/>
            <p:cNvSpPr>
              <a:spLocks noChangeShapeType="1"/>
            </p:cNvSpPr>
            <p:nvPr/>
          </p:nvSpPr>
          <p:spPr bwMode="auto">
            <a:xfrm>
              <a:off x="1257" y="3038"/>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grpSp>
      <p:grpSp>
        <p:nvGrpSpPr>
          <p:cNvPr id="5126" name="Group 18"/>
          <p:cNvGrpSpPr>
            <a:grpSpLocks/>
          </p:cNvGrpSpPr>
          <p:nvPr/>
        </p:nvGrpSpPr>
        <p:grpSpPr bwMode="auto">
          <a:xfrm>
            <a:off x="7350125" y="1193800"/>
            <a:ext cx="92075" cy="3629025"/>
            <a:chOff x="1257" y="752"/>
            <a:chExt cx="58" cy="2286"/>
          </a:xfrm>
        </p:grpSpPr>
        <p:sp>
          <p:nvSpPr>
            <p:cNvPr id="5173" name="Line 19"/>
            <p:cNvSpPr>
              <a:spLocks noChangeShapeType="1"/>
            </p:cNvSpPr>
            <p:nvPr/>
          </p:nvSpPr>
          <p:spPr bwMode="auto">
            <a:xfrm>
              <a:off x="1257" y="752"/>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74" name="Line 20"/>
            <p:cNvSpPr>
              <a:spLocks noChangeShapeType="1"/>
            </p:cNvSpPr>
            <p:nvPr/>
          </p:nvSpPr>
          <p:spPr bwMode="auto">
            <a:xfrm>
              <a:off x="1257" y="980"/>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75" name="Line 21"/>
            <p:cNvSpPr>
              <a:spLocks noChangeShapeType="1"/>
            </p:cNvSpPr>
            <p:nvPr/>
          </p:nvSpPr>
          <p:spPr bwMode="auto">
            <a:xfrm>
              <a:off x="1257" y="1209"/>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76" name="Line 22"/>
            <p:cNvSpPr>
              <a:spLocks noChangeShapeType="1"/>
            </p:cNvSpPr>
            <p:nvPr/>
          </p:nvSpPr>
          <p:spPr bwMode="auto">
            <a:xfrm>
              <a:off x="1257" y="1437"/>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77" name="Line 23"/>
            <p:cNvSpPr>
              <a:spLocks noChangeShapeType="1"/>
            </p:cNvSpPr>
            <p:nvPr/>
          </p:nvSpPr>
          <p:spPr bwMode="auto">
            <a:xfrm>
              <a:off x="1257" y="1666"/>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78" name="Line 24"/>
            <p:cNvSpPr>
              <a:spLocks noChangeShapeType="1"/>
            </p:cNvSpPr>
            <p:nvPr/>
          </p:nvSpPr>
          <p:spPr bwMode="auto">
            <a:xfrm>
              <a:off x="1257" y="1895"/>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79" name="Line 25"/>
            <p:cNvSpPr>
              <a:spLocks noChangeShapeType="1"/>
            </p:cNvSpPr>
            <p:nvPr/>
          </p:nvSpPr>
          <p:spPr bwMode="auto">
            <a:xfrm>
              <a:off x="1257" y="2123"/>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80" name="Line 26"/>
            <p:cNvSpPr>
              <a:spLocks noChangeShapeType="1"/>
            </p:cNvSpPr>
            <p:nvPr/>
          </p:nvSpPr>
          <p:spPr bwMode="auto">
            <a:xfrm>
              <a:off x="1257" y="2352"/>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81" name="Line 27"/>
            <p:cNvSpPr>
              <a:spLocks noChangeShapeType="1"/>
            </p:cNvSpPr>
            <p:nvPr/>
          </p:nvSpPr>
          <p:spPr bwMode="auto">
            <a:xfrm>
              <a:off x="1257" y="2580"/>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82" name="Line 28"/>
            <p:cNvSpPr>
              <a:spLocks noChangeShapeType="1"/>
            </p:cNvSpPr>
            <p:nvPr/>
          </p:nvSpPr>
          <p:spPr bwMode="auto">
            <a:xfrm>
              <a:off x="1257" y="2809"/>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83" name="Line 29"/>
            <p:cNvSpPr>
              <a:spLocks noChangeShapeType="1"/>
            </p:cNvSpPr>
            <p:nvPr/>
          </p:nvSpPr>
          <p:spPr bwMode="auto">
            <a:xfrm>
              <a:off x="1257" y="3038"/>
              <a:ext cx="58" cy="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grpSp>
      <p:grpSp>
        <p:nvGrpSpPr>
          <p:cNvPr id="5127" name="Group 30"/>
          <p:cNvGrpSpPr>
            <a:grpSpLocks/>
          </p:cNvGrpSpPr>
          <p:nvPr/>
        </p:nvGrpSpPr>
        <p:grpSpPr bwMode="auto">
          <a:xfrm>
            <a:off x="2000250" y="4729163"/>
            <a:ext cx="5441950" cy="92075"/>
            <a:chOff x="1260" y="2979"/>
            <a:chExt cx="3429" cy="58"/>
          </a:xfrm>
        </p:grpSpPr>
        <p:sp>
          <p:nvSpPr>
            <p:cNvPr id="5166" name="Line 31"/>
            <p:cNvSpPr>
              <a:spLocks noChangeShapeType="1"/>
            </p:cNvSpPr>
            <p:nvPr/>
          </p:nvSpPr>
          <p:spPr bwMode="auto">
            <a:xfrm>
              <a:off x="1260" y="2979"/>
              <a:ext cx="0" cy="58"/>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67" name="Line 32"/>
            <p:cNvSpPr>
              <a:spLocks noChangeShapeType="1"/>
            </p:cNvSpPr>
            <p:nvPr/>
          </p:nvSpPr>
          <p:spPr bwMode="auto">
            <a:xfrm>
              <a:off x="1831" y="2979"/>
              <a:ext cx="0" cy="58"/>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68" name="Line 33"/>
            <p:cNvSpPr>
              <a:spLocks noChangeShapeType="1"/>
            </p:cNvSpPr>
            <p:nvPr/>
          </p:nvSpPr>
          <p:spPr bwMode="auto">
            <a:xfrm>
              <a:off x="2403" y="2979"/>
              <a:ext cx="0" cy="58"/>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69" name="Line 34"/>
            <p:cNvSpPr>
              <a:spLocks noChangeShapeType="1"/>
            </p:cNvSpPr>
            <p:nvPr/>
          </p:nvSpPr>
          <p:spPr bwMode="auto">
            <a:xfrm>
              <a:off x="2974" y="2979"/>
              <a:ext cx="0" cy="58"/>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70" name="Line 35"/>
            <p:cNvSpPr>
              <a:spLocks noChangeShapeType="1"/>
            </p:cNvSpPr>
            <p:nvPr/>
          </p:nvSpPr>
          <p:spPr bwMode="auto">
            <a:xfrm>
              <a:off x="3546" y="2979"/>
              <a:ext cx="0" cy="58"/>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71" name="Line 36"/>
            <p:cNvSpPr>
              <a:spLocks noChangeShapeType="1"/>
            </p:cNvSpPr>
            <p:nvPr/>
          </p:nvSpPr>
          <p:spPr bwMode="auto">
            <a:xfrm>
              <a:off x="4117" y="2979"/>
              <a:ext cx="0" cy="58"/>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72" name="Line 37"/>
            <p:cNvSpPr>
              <a:spLocks noChangeShapeType="1"/>
            </p:cNvSpPr>
            <p:nvPr/>
          </p:nvSpPr>
          <p:spPr bwMode="auto">
            <a:xfrm>
              <a:off x="4689" y="2979"/>
              <a:ext cx="0" cy="58"/>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grpSp>
      <p:grpSp>
        <p:nvGrpSpPr>
          <p:cNvPr id="5128" name="Group 38"/>
          <p:cNvGrpSpPr>
            <a:grpSpLocks/>
          </p:cNvGrpSpPr>
          <p:nvPr/>
        </p:nvGrpSpPr>
        <p:grpSpPr bwMode="auto">
          <a:xfrm>
            <a:off x="2000250" y="1195388"/>
            <a:ext cx="5441950" cy="92075"/>
            <a:chOff x="1260" y="2979"/>
            <a:chExt cx="3429" cy="58"/>
          </a:xfrm>
        </p:grpSpPr>
        <p:sp>
          <p:nvSpPr>
            <p:cNvPr id="5159" name="Line 39"/>
            <p:cNvSpPr>
              <a:spLocks noChangeShapeType="1"/>
            </p:cNvSpPr>
            <p:nvPr/>
          </p:nvSpPr>
          <p:spPr bwMode="auto">
            <a:xfrm>
              <a:off x="1260" y="2979"/>
              <a:ext cx="0" cy="58"/>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60" name="Line 40"/>
            <p:cNvSpPr>
              <a:spLocks noChangeShapeType="1"/>
            </p:cNvSpPr>
            <p:nvPr/>
          </p:nvSpPr>
          <p:spPr bwMode="auto">
            <a:xfrm>
              <a:off x="1831" y="2979"/>
              <a:ext cx="0" cy="58"/>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61" name="Line 41"/>
            <p:cNvSpPr>
              <a:spLocks noChangeShapeType="1"/>
            </p:cNvSpPr>
            <p:nvPr/>
          </p:nvSpPr>
          <p:spPr bwMode="auto">
            <a:xfrm>
              <a:off x="2403" y="2979"/>
              <a:ext cx="0" cy="58"/>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62" name="Line 42"/>
            <p:cNvSpPr>
              <a:spLocks noChangeShapeType="1"/>
            </p:cNvSpPr>
            <p:nvPr/>
          </p:nvSpPr>
          <p:spPr bwMode="auto">
            <a:xfrm>
              <a:off x="2974" y="2979"/>
              <a:ext cx="0" cy="58"/>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63" name="Line 43"/>
            <p:cNvSpPr>
              <a:spLocks noChangeShapeType="1"/>
            </p:cNvSpPr>
            <p:nvPr/>
          </p:nvSpPr>
          <p:spPr bwMode="auto">
            <a:xfrm>
              <a:off x="3546" y="2979"/>
              <a:ext cx="0" cy="58"/>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64" name="Line 44"/>
            <p:cNvSpPr>
              <a:spLocks noChangeShapeType="1"/>
            </p:cNvSpPr>
            <p:nvPr/>
          </p:nvSpPr>
          <p:spPr bwMode="auto">
            <a:xfrm>
              <a:off x="4117" y="2979"/>
              <a:ext cx="0" cy="58"/>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65" name="Line 45"/>
            <p:cNvSpPr>
              <a:spLocks noChangeShapeType="1"/>
            </p:cNvSpPr>
            <p:nvPr/>
          </p:nvSpPr>
          <p:spPr bwMode="auto">
            <a:xfrm>
              <a:off x="4689" y="2979"/>
              <a:ext cx="0" cy="58"/>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grpSp>
      <p:sp>
        <p:nvSpPr>
          <p:cNvPr id="5129" name="Freeform 46"/>
          <p:cNvSpPr>
            <a:spLocks/>
          </p:cNvSpPr>
          <p:nvPr/>
        </p:nvSpPr>
        <p:spPr bwMode="auto">
          <a:xfrm>
            <a:off x="2000250" y="1376363"/>
            <a:ext cx="4519613" cy="3443287"/>
          </a:xfrm>
          <a:custGeom>
            <a:avLst/>
            <a:gdLst>
              <a:gd name="T0" fmla="*/ 0 w 2847"/>
              <a:gd name="T1" fmla="*/ 2147483647 h 2169"/>
              <a:gd name="T2" fmla="*/ 2147483647 w 2847"/>
              <a:gd name="T3" fmla="*/ 2147483647 h 2169"/>
              <a:gd name="T4" fmla="*/ 2147483647 w 2847"/>
              <a:gd name="T5" fmla="*/ 2147483647 h 2169"/>
              <a:gd name="T6" fmla="*/ 2147483647 w 2847"/>
              <a:gd name="T7" fmla="*/ 2147483647 h 2169"/>
              <a:gd name="T8" fmla="*/ 2147483647 w 2847"/>
              <a:gd name="T9" fmla="*/ 2147483647 h 2169"/>
              <a:gd name="T10" fmla="*/ 2147483647 w 2847"/>
              <a:gd name="T11" fmla="*/ 2147483647 h 2169"/>
              <a:gd name="T12" fmla="*/ 2147483647 w 2847"/>
              <a:gd name="T13" fmla="*/ 2147483647 h 2169"/>
              <a:gd name="T14" fmla="*/ 2147483647 w 2847"/>
              <a:gd name="T15" fmla="*/ 2147483647 h 2169"/>
              <a:gd name="T16" fmla="*/ 2147483647 w 2847"/>
              <a:gd name="T17" fmla="*/ 2147483647 h 2169"/>
              <a:gd name="T18" fmla="*/ 2147483647 w 2847"/>
              <a:gd name="T19" fmla="*/ 2147483647 h 2169"/>
              <a:gd name="T20" fmla="*/ 2147483647 w 2847"/>
              <a:gd name="T21" fmla="*/ 2147483647 h 2169"/>
              <a:gd name="T22" fmla="*/ 2147483647 w 2847"/>
              <a:gd name="T23" fmla="*/ 2147483647 h 2169"/>
              <a:gd name="T24" fmla="*/ 2147483647 w 2847"/>
              <a:gd name="T25" fmla="*/ 2147483647 h 2169"/>
              <a:gd name="T26" fmla="*/ 2147483647 w 2847"/>
              <a:gd name="T27" fmla="*/ 2147483647 h 2169"/>
              <a:gd name="T28" fmla="*/ 2147483647 w 2847"/>
              <a:gd name="T29" fmla="*/ 2147483647 h 2169"/>
              <a:gd name="T30" fmla="*/ 2147483647 w 2847"/>
              <a:gd name="T31" fmla="*/ 2147483647 h 2169"/>
              <a:gd name="T32" fmla="*/ 2147483647 w 2847"/>
              <a:gd name="T33" fmla="*/ 2147483647 h 2169"/>
              <a:gd name="T34" fmla="*/ 2147483647 w 2847"/>
              <a:gd name="T35" fmla="*/ 2147483647 h 2169"/>
              <a:gd name="T36" fmla="*/ 2147483647 w 2847"/>
              <a:gd name="T37" fmla="*/ 2147483647 h 2169"/>
              <a:gd name="T38" fmla="*/ 2147483647 w 2847"/>
              <a:gd name="T39" fmla="*/ 2147483647 h 2169"/>
              <a:gd name="T40" fmla="*/ 2147483647 w 2847"/>
              <a:gd name="T41" fmla="*/ 2147483647 h 2169"/>
              <a:gd name="T42" fmla="*/ 2147483647 w 2847"/>
              <a:gd name="T43" fmla="*/ 2147483647 h 2169"/>
              <a:gd name="T44" fmla="*/ 2147483647 w 2847"/>
              <a:gd name="T45" fmla="*/ 0 h 2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47"/>
              <a:gd name="T70" fmla="*/ 0 h 2169"/>
              <a:gd name="T71" fmla="*/ 2847 w 2847"/>
              <a:gd name="T72" fmla="*/ 2169 h 2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47" h="2169">
                <a:moveTo>
                  <a:pt x="0" y="2169"/>
                </a:moveTo>
                <a:lnTo>
                  <a:pt x="27" y="2139"/>
                </a:lnTo>
                <a:lnTo>
                  <a:pt x="57" y="2043"/>
                </a:lnTo>
                <a:lnTo>
                  <a:pt x="126" y="1749"/>
                </a:lnTo>
                <a:lnTo>
                  <a:pt x="234" y="1416"/>
                </a:lnTo>
                <a:lnTo>
                  <a:pt x="312" y="1233"/>
                </a:lnTo>
                <a:lnTo>
                  <a:pt x="390" y="1056"/>
                </a:lnTo>
                <a:lnTo>
                  <a:pt x="477" y="921"/>
                </a:lnTo>
                <a:lnTo>
                  <a:pt x="519" y="855"/>
                </a:lnTo>
                <a:lnTo>
                  <a:pt x="579" y="767"/>
                </a:lnTo>
                <a:lnTo>
                  <a:pt x="669" y="666"/>
                </a:lnTo>
                <a:lnTo>
                  <a:pt x="771" y="563"/>
                </a:lnTo>
                <a:lnTo>
                  <a:pt x="888" y="473"/>
                </a:lnTo>
                <a:lnTo>
                  <a:pt x="987" y="404"/>
                </a:lnTo>
                <a:lnTo>
                  <a:pt x="1116" y="333"/>
                </a:lnTo>
                <a:lnTo>
                  <a:pt x="1322" y="246"/>
                </a:lnTo>
                <a:lnTo>
                  <a:pt x="1583" y="168"/>
                </a:lnTo>
                <a:lnTo>
                  <a:pt x="1773" y="126"/>
                </a:lnTo>
                <a:lnTo>
                  <a:pt x="1983" y="87"/>
                </a:lnTo>
                <a:lnTo>
                  <a:pt x="2169" y="66"/>
                </a:lnTo>
                <a:lnTo>
                  <a:pt x="2361" y="36"/>
                </a:lnTo>
                <a:lnTo>
                  <a:pt x="2622" y="18"/>
                </a:lnTo>
                <a:lnTo>
                  <a:pt x="2847" y="0"/>
                </a:lnTo>
              </a:path>
            </a:pathLst>
          </a:custGeom>
          <a:noFill/>
          <a:ln w="28575">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30" name="Freeform 47"/>
          <p:cNvSpPr>
            <a:spLocks/>
          </p:cNvSpPr>
          <p:nvPr/>
        </p:nvSpPr>
        <p:spPr bwMode="auto">
          <a:xfrm>
            <a:off x="2003425" y="1198563"/>
            <a:ext cx="4525963" cy="3478212"/>
          </a:xfrm>
          <a:custGeom>
            <a:avLst/>
            <a:gdLst>
              <a:gd name="T0" fmla="*/ 0 w 2851"/>
              <a:gd name="T1" fmla="*/ 0 h 2191"/>
              <a:gd name="T2" fmla="*/ 2147483647 w 2851"/>
              <a:gd name="T3" fmla="*/ 2147483647 h 2191"/>
              <a:gd name="T4" fmla="*/ 2147483647 w 2851"/>
              <a:gd name="T5" fmla="*/ 2147483647 h 2191"/>
              <a:gd name="T6" fmla="*/ 2147483647 w 2851"/>
              <a:gd name="T7" fmla="*/ 2147483647 h 2191"/>
              <a:gd name="T8" fmla="*/ 2147483647 w 2851"/>
              <a:gd name="T9" fmla="*/ 2147483647 h 2191"/>
              <a:gd name="T10" fmla="*/ 2147483647 w 2851"/>
              <a:gd name="T11" fmla="*/ 2147483647 h 2191"/>
              <a:gd name="T12" fmla="*/ 2147483647 w 2851"/>
              <a:gd name="T13" fmla="*/ 2147483647 h 2191"/>
              <a:gd name="T14" fmla="*/ 2147483647 w 2851"/>
              <a:gd name="T15" fmla="*/ 2147483647 h 2191"/>
              <a:gd name="T16" fmla="*/ 2147483647 w 2851"/>
              <a:gd name="T17" fmla="*/ 2147483647 h 2191"/>
              <a:gd name="T18" fmla="*/ 2147483647 w 2851"/>
              <a:gd name="T19" fmla="*/ 2147483647 h 2191"/>
              <a:gd name="T20" fmla="*/ 2147483647 w 2851"/>
              <a:gd name="T21" fmla="*/ 2147483647 h 2191"/>
              <a:gd name="T22" fmla="*/ 2147483647 w 2851"/>
              <a:gd name="T23" fmla="*/ 2147483647 h 2191"/>
              <a:gd name="T24" fmla="*/ 2147483647 w 2851"/>
              <a:gd name="T25" fmla="*/ 2147483647 h 2191"/>
              <a:gd name="T26" fmla="*/ 2147483647 w 2851"/>
              <a:gd name="T27" fmla="*/ 2147483647 h 2191"/>
              <a:gd name="T28" fmla="*/ 2147483647 w 2851"/>
              <a:gd name="T29" fmla="*/ 2147483647 h 2191"/>
              <a:gd name="T30" fmla="*/ 2147483647 w 2851"/>
              <a:gd name="T31" fmla="*/ 2147483647 h 2191"/>
              <a:gd name="T32" fmla="*/ 2147483647 w 2851"/>
              <a:gd name="T33" fmla="*/ 2147483647 h 2191"/>
              <a:gd name="T34" fmla="*/ 2147483647 w 2851"/>
              <a:gd name="T35" fmla="*/ 2147483647 h 2191"/>
              <a:gd name="T36" fmla="*/ 2147483647 w 2851"/>
              <a:gd name="T37" fmla="*/ 2147483647 h 2191"/>
              <a:gd name="T38" fmla="*/ 2147483647 w 2851"/>
              <a:gd name="T39" fmla="*/ 2147483647 h 21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51"/>
              <a:gd name="T61" fmla="*/ 0 h 2191"/>
              <a:gd name="T62" fmla="*/ 2851 w 2851"/>
              <a:gd name="T63" fmla="*/ 2191 h 21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51" h="2191">
                <a:moveTo>
                  <a:pt x="0" y="0"/>
                </a:moveTo>
                <a:lnTo>
                  <a:pt x="19" y="64"/>
                </a:lnTo>
                <a:lnTo>
                  <a:pt x="48" y="157"/>
                </a:lnTo>
                <a:lnTo>
                  <a:pt x="90" y="316"/>
                </a:lnTo>
                <a:lnTo>
                  <a:pt x="138" y="498"/>
                </a:lnTo>
                <a:lnTo>
                  <a:pt x="189" y="661"/>
                </a:lnTo>
                <a:lnTo>
                  <a:pt x="280" y="894"/>
                </a:lnTo>
                <a:lnTo>
                  <a:pt x="351" y="1044"/>
                </a:lnTo>
                <a:lnTo>
                  <a:pt x="429" y="1189"/>
                </a:lnTo>
                <a:lnTo>
                  <a:pt x="561" y="1390"/>
                </a:lnTo>
                <a:lnTo>
                  <a:pt x="718" y="1566"/>
                </a:lnTo>
                <a:lnTo>
                  <a:pt x="898" y="1713"/>
                </a:lnTo>
                <a:lnTo>
                  <a:pt x="1086" y="1831"/>
                </a:lnTo>
                <a:lnTo>
                  <a:pt x="1248" y="1909"/>
                </a:lnTo>
                <a:lnTo>
                  <a:pt x="1461" y="1990"/>
                </a:lnTo>
                <a:lnTo>
                  <a:pt x="1683" y="2044"/>
                </a:lnTo>
                <a:lnTo>
                  <a:pt x="1908" y="2089"/>
                </a:lnTo>
                <a:lnTo>
                  <a:pt x="2152" y="2122"/>
                </a:lnTo>
                <a:lnTo>
                  <a:pt x="2328" y="2149"/>
                </a:lnTo>
                <a:lnTo>
                  <a:pt x="2851" y="2191"/>
                </a:lnTo>
              </a:path>
            </a:pathLst>
          </a:custGeom>
          <a:noFill/>
          <a:ln w="28575">
            <a:solidFill>
              <a:schemeClr val="accent2">
                <a:lumMod val="40000"/>
                <a:lumOff val="60000"/>
              </a:schemeClr>
            </a:solidFill>
            <a:round/>
            <a:headEnd/>
            <a:tailEnd/>
          </a:ln>
          <a:extLst>
            <a:ext uri="{909E8E84-426E-40DD-AFC4-6F175D3DCCD1}">
              <a14:hiddenFill xmlns:a14="http://schemas.microsoft.com/office/drawing/2010/main" xmlns="">
                <a:solidFill>
                  <a:srgbClr val="FFFFFF"/>
                </a:solid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31" name="Text Box 48"/>
          <p:cNvSpPr txBox="1">
            <a:spLocks noChangeArrowheads="1"/>
          </p:cNvSpPr>
          <p:nvPr/>
        </p:nvSpPr>
        <p:spPr bwMode="auto">
          <a:xfrm>
            <a:off x="1598613" y="1044575"/>
            <a:ext cx="45243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1.0</a:t>
            </a:r>
          </a:p>
        </p:txBody>
      </p:sp>
      <p:sp>
        <p:nvSpPr>
          <p:cNvPr id="5132" name="Text Box 49"/>
          <p:cNvSpPr txBox="1">
            <a:spLocks noChangeArrowheads="1"/>
          </p:cNvSpPr>
          <p:nvPr/>
        </p:nvSpPr>
        <p:spPr bwMode="auto">
          <a:xfrm>
            <a:off x="1598613" y="1387475"/>
            <a:ext cx="45243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0.9</a:t>
            </a:r>
          </a:p>
        </p:txBody>
      </p:sp>
      <p:sp>
        <p:nvSpPr>
          <p:cNvPr id="5133" name="Text Box 50"/>
          <p:cNvSpPr txBox="1">
            <a:spLocks noChangeArrowheads="1"/>
          </p:cNvSpPr>
          <p:nvPr/>
        </p:nvSpPr>
        <p:spPr bwMode="auto">
          <a:xfrm>
            <a:off x="1598613" y="1768475"/>
            <a:ext cx="45243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0.8</a:t>
            </a:r>
          </a:p>
        </p:txBody>
      </p:sp>
      <p:sp>
        <p:nvSpPr>
          <p:cNvPr id="5134" name="Text Box 51"/>
          <p:cNvSpPr txBox="1">
            <a:spLocks noChangeArrowheads="1"/>
          </p:cNvSpPr>
          <p:nvPr/>
        </p:nvSpPr>
        <p:spPr bwMode="auto">
          <a:xfrm>
            <a:off x="1598613" y="2135188"/>
            <a:ext cx="45243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0.7</a:t>
            </a:r>
          </a:p>
        </p:txBody>
      </p:sp>
      <p:sp>
        <p:nvSpPr>
          <p:cNvPr id="5135" name="Text Box 52"/>
          <p:cNvSpPr txBox="1">
            <a:spLocks noChangeArrowheads="1"/>
          </p:cNvSpPr>
          <p:nvPr/>
        </p:nvSpPr>
        <p:spPr bwMode="auto">
          <a:xfrm>
            <a:off x="1598613" y="2497138"/>
            <a:ext cx="45243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0.6</a:t>
            </a:r>
          </a:p>
        </p:txBody>
      </p:sp>
      <p:sp>
        <p:nvSpPr>
          <p:cNvPr id="5136" name="Text Box 53"/>
          <p:cNvSpPr txBox="1">
            <a:spLocks noChangeArrowheads="1"/>
          </p:cNvSpPr>
          <p:nvPr/>
        </p:nvSpPr>
        <p:spPr bwMode="auto">
          <a:xfrm>
            <a:off x="1598613" y="2863850"/>
            <a:ext cx="45243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0.5</a:t>
            </a:r>
          </a:p>
        </p:txBody>
      </p:sp>
      <p:sp>
        <p:nvSpPr>
          <p:cNvPr id="5137" name="Text Box 54"/>
          <p:cNvSpPr txBox="1">
            <a:spLocks noChangeArrowheads="1"/>
          </p:cNvSpPr>
          <p:nvPr/>
        </p:nvSpPr>
        <p:spPr bwMode="auto">
          <a:xfrm>
            <a:off x="1598613" y="3216275"/>
            <a:ext cx="45243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0.4</a:t>
            </a:r>
          </a:p>
        </p:txBody>
      </p:sp>
      <p:sp>
        <p:nvSpPr>
          <p:cNvPr id="5138" name="Text Box 55"/>
          <p:cNvSpPr txBox="1">
            <a:spLocks noChangeArrowheads="1"/>
          </p:cNvSpPr>
          <p:nvPr/>
        </p:nvSpPr>
        <p:spPr bwMode="auto">
          <a:xfrm>
            <a:off x="1598613" y="3578225"/>
            <a:ext cx="45243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0.3</a:t>
            </a:r>
          </a:p>
        </p:txBody>
      </p:sp>
      <p:sp>
        <p:nvSpPr>
          <p:cNvPr id="5139" name="Text Box 56"/>
          <p:cNvSpPr txBox="1">
            <a:spLocks noChangeArrowheads="1"/>
          </p:cNvSpPr>
          <p:nvPr/>
        </p:nvSpPr>
        <p:spPr bwMode="auto">
          <a:xfrm>
            <a:off x="1598613" y="3944938"/>
            <a:ext cx="45243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0.2</a:t>
            </a:r>
          </a:p>
        </p:txBody>
      </p:sp>
      <p:sp>
        <p:nvSpPr>
          <p:cNvPr id="5140" name="Text Box 57"/>
          <p:cNvSpPr txBox="1">
            <a:spLocks noChangeArrowheads="1"/>
          </p:cNvSpPr>
          <p:nvPr/>
        </p:nvSpPr>
        <p:spPr bwMode="auto">
          <a:xfrm>
            <a:off x="1598613" y="4287838"/>
            <a:ext cx="45243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0.1</a:t>
            </a:r>
          </a:p>
        </p:txBody>
      </p:sp>
      <p:sp>
        <p:nvSpPr>
          <p:cNvPr id="5141" name="Text Box 58"/>
          <p:cNvSpPr txBox="1">
            <a:spLocks noChangeArrowheads="1"/>
          </p:cNvSpPr>
          <p:nvPr/>
        </p:nvSpPr>
        <p:spPr bwMode="auto">
          <a:xfrm>
            <a:off x="1598613" y="4673600"/>
            <a:ext cx="45243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0.0</a:t>
            </a:r>
          </a:p>
        </p:txBody>
      </p:sp>
      <p:sp>
        <p:nvSpPr>
          <p:cNvPr id="5142" name="Text Box 59"/>
          <p:cNvSpPr txBox="1">
            <a:spLocks noChangeArrowheads="1"/>
          </p:cNvSpPr>
          <p:nvPr/>
        </p:nvSpPr>
        <p:spPr bwMode="auto">
          <a:xfrm>
            <a:off x="1855788" y="4811713"/>
            <a:ext cx="29210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0</a:t>
            </a:r>
          </a:p>
        </p:txBody>
      </p:sp>
      <p:sp>
        <p:nvSpPr>
          <p:cNvPr id="5143" name="Text Box 60"/>
          <p:cNvSpPr txBox="1">
            <a:spLocks noChangeArrowheads="1"/>
          </p:cNvSpPr>
          <p:nvPr/>
        </p:nvSpPr>
        <p:spPr bwMode="auto">
          <a:xfrm>
            <a:off x="2713038" y="4811713"/>
            <a:ext cx="40005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10</a:t>
            </a:r>
          </a:p>
        </p:txBody>
      </p:sp>
      <p:sp>
        <p:nvSpPr>
          <p:cNvPr id="5144" name="Text Box 61"/>
          <p:cNvSpPr txBox="1">
            <a:spLocks noChangeArrowheads="1"/>
          </p:cNvSpPr>
          <p:nvPr/>
        </p:nvSpPr>
        <p:spPr bwMode="auto">
          <a:xfrm>
            <a:off x="3622675" y="4811713"/>
            <a:ext cx="40005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20</a:t>
            </a:r>
          </a:p>
        </p:txBody>
      </p:sp>
      <p:sp>
        <p:nvSpPr>
          <p:cNvPr id="5145" name="Text Box 62"/>
          <p:cNvSpPr txBox="1">
            <a:spLocks noChangeArrowheads="1"/>
          </p:cNvSpPr>
          <p:nvPr/>
        </p:nvSpPr>
        <p:spPr bwMode="auto">
          <a:xfrm>
            <a:off x="4527550" y="4811713"/>
            <a:ext cx="40005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30</a:t>
            </a:r>
          </a:p>
        </p:txBody>
      </p:sp>
      <p:sp>
        <p:nvSpPr>
          <p:cNvPr id="5146" name="Text Box 63"/>
          <p:cNvSpPr txBox="1">
            <a:spLocks noChangeArrowheads="1"/>
          </p:cNvSpPr>
          <p:nvPr/>
        </p:nvSpPr>
        <p:spPr bwMode="auto">
          <a:xfrm>
            <a:off x="5437188" y="4811713"/>
            <a:ext cx="40005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40</a:t>
            </a:r>
          </a:p>
        </p:txBody>
      </p:sp>
      <p:sp>
        <p:nvSpPr>
          <p:cNvPr id="5147" name="Text Box 64"/>
          <p:cNvSpPr txBox="1">
            <a:spLocks noChangeArrowheads="1"/>
          </p:cNvSpPr>
          <p:nvPr/>
        </p:nvSpPr>
        <p:spPr bwMode="auto">
          <a:xfrm>
            <a:off x="6342063" y="4811713"/>
            <a:ext cx="40005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50</a:t>
            </a:r>
          </a:p>
        </p:txBody>
      </p:sp>
      <p:sp>
        <p:nvSpPr>
          <p:cNvPr id="5148" name="Text Box 65"/>
          <p:cNvSpPr txBox="1">
            <a:spLocks noChangeArrowheads="1"/>
          </p:cNvSpPr>
          <p:nvPr/>
        </p:nvSpPr>
        <p:spPr bwMode="auto">
          <a:xfrm>
            <a:off x="7251700" y="4811713"/>
            <a:ext cx="40005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500">
                <a:solidFill>
                  <a:srgbClr val="000000"/>
                </a:solidFill>
                <a:latin typeface="Arial" charset="0"/>
              </a:rPr>
              <a:t>60</a:t>
            </a:r>
          </a:p>
        </p:txBody>
      </p:sp>
      <p:sp>
        <p:nvSpPr>
          <p:cNvPr id="5149" name="Text Box 66"/>
          <p:cNvSpPr txBox="1">
            <a:spLocks noChangeArrowheads="1"/>
          </p:cNvSpPr>
          <p:nvPr/>
        </p:nvSpPr>
        <p:spPr bwMode="auto">
          <a:xfrm>
            <a:off x="3836988" y="5016500"/>
            <a:ext cx="17875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600">
                <a:solidFill>
                  <a:srgbClr val="000000"/>
                </a:solidFill>
                <a:latin typeface="Arial" charset="0"/>
              </a:rPr>
              <a:t>TIME, IN YEARS </a:t>
            </a:r>
          </a:p>
        </p:txBody>
      </p:sp>
      <p:sp>
        <p:nvSpPr>
          <p:cNvPr id="5150" name="Text Box 68"/>
          <p:cNvSpPr txBox="1">
            <a:spLocks noChangeArrowheads="1"/>
          </p:cNvSpPr>
          <p:nvPr/>
        </p:nvSpPr>
        <p:spPr bwMode="auto">
          <a:xfrm>
            <a:off x="4037013" y="3697288"/>
            <a:ext cx="23082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600" dirty="0">
                <a:solidFill>
                  <a:schemeClr val="accent2">
                    <a:lumMod val="40000"/>
                    <a:lumOff val="60000"/>
                  </a:schemeClr>
                </a:solidFill>
                <a:latin typeface="Arial" charset="0"/>
              </a:rPr>
              <a:t>Change in GW storage </a:t>
            </a:r>
          </a:p>
        </p:txBody>
      </p:sp>
      <p:sp>
        <p:nvSpPr>
          <p:cNvPr id="5151" name="Line 69"/>
          <p:cNvSpPr>
            <a:spLocks noChangeShapeType="1"/>
          </p:cNvSpPr>
          <p:nvPr/>
        </p:nvSpPr>
        <p:spPr bwMode="auto">
          <a:xfrm flipH="1">
            <a:off x="3848100" y="3900488"/>
            <a:ext cx="252413" cy="200025"/>
          </a:xfrm>
          <a:prstGeom prst="line">
            <a:avLst/>
          </a:prstGeom>
          <a:noFill/>
          <a:ln w="19050">
            <a:solidFill>
              <a:schemeClr val="accent2">
                <a:lumMod val="40000"/>
                <a:lumOff val="60000"/>
              </a:schemeClr>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52" name="Text Box 70"/>
          <p:cNvSpPr txBox="1">
            <a:spLocks noChangeArrowheads="1"/>
          </p:cNvSpPr>
          <p:nvPr/>
        </p:nvSpPr>
        <p:spPr bwMode="auto">
          <a:xfrm>
            <a:off x="4037013" y="1901825"/>
            <a:ext cx="3049587"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600">
                <a:solidFill>
                  <a:srgbClr val="FFFF00"/>
                </a:solidFill>
                <a:latin typeface="Arial" charset="0"/>
              </a:rPr>
              <a:t>Capture, possibly including:</a:t>
            </a:r>
            <a:br>
              <a:rPr lang="en-US" altLang="en-US" sz="1600">
                <a:solidFill>
                  <a:srgbClr val="FFFF00"/>
                </a:solidFill>
                <a:latin typeface="Arial" charset="0"/>
              </a:rPr>
            </a:br>
            <a:r>
              <a:rPr lang="en-US" altLang="en-US" sz="1600">
                <a:solidFill>
                  <a:srgbClr val="FFFF00"/>
                </a:solidFill>
                <a:latin typeface="Arial" charset="0"/>
              </a:rPr>
              <a:t>- increased inflow from SW</a:t>
            </a:r>
            <a:br>
              <a:rPr lang="en-US" altLang="en-US" sz="1600">
                <a:solidFill>
                  <a:srgbClr val="FFFF00"/>
                </a:solidFill>
                <a:latin typeface="Arial" charset="0"/>
              </a:rPr>
            </a:br>
            <a:r>
              <a:rPr lang="en-US" altLang="en-US" sz="1600">
                <a:solidFill>
                  <a:srgbClr val="FFFF00"/>
                </a:solidFill>
                <a:latin typeface="Arial" charset="0"/>
              </a:rPr>
              <a:t>- decreased outflow to SW</a:t>
            </a:r>
            <a:br>
              <a:rPr lang="en-US" altLang="en-US" sz="1600">
                <a:solidFill>
                  <a:srgbClr val="FFFF00"/>
                </a:solidFill>
                <a:latin typeface="Arial" charset="0"/>
              </a:rPr>
            </a:br>
            <a:r>
              <a:rPr lang="en-US" altLang="en-US" sz="1600">
                <a:solidFill>
                  <a:srgbClr val="FFFF00"/>
                </a:solidFill>
                <a:latin typeface="Arial" charset="0"/>
              </a:rPr>
              <a:t>- reduced ET  </a:t>
            </a:r>
          </a:p>
        </p:txBody>
      </p:sp>
      <p:sp>
        <p:nvSpPr>
          <p:cNvPr id="5153" name="Line 71"/>
          <p:cNvSpPr>
            <a:spLocks noChangeShapeType="1"/>
          </p:cNvSpPr>
          <p:nvPr/>
        </p:nvSpPr>
        <p:spPr bwMode="auto">
          <a:xfrm>
            <a:off x="3919538" y="1885950"/>
            <a:ext cx="185737" cy="180975"/>
          </a:xfrm>
          <a:prstGeom prst="line">
            <a:avLst/>
          </a:prstGeom>
          <a:noFill/>
          <a:ln w="19050">
            <a:solidFill>
              <a:srgbClr val="FFFF00"/>
            </a:solidFill>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10274" name="Rectangle 72"/>
          <p:cNvSpPr>
            <a:spLocks noChangeArrowheads="1"/>
          </p:cNvSpPr>
          <p:nvPr/>
        </p:nvSpPr>
        <p:spPr bwMode="auto">
          <a:xfrm>
            <a:off x="457200" y="79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3600" dirty="0">
                <a:solidFill>
                  <a:srgbClr val="FFFF00"/>
                </a:solidFill>
                <a:latin typeface="Arial Rounded MT Bold" pitchFamily="34" charset="0"/>
              </a:rPr>
              <a:t>Sources of Water to a Pumped </a:t>
            </a:r>
            <a:r>
              <a:rPr lang="en-US" altLang="en-US" sz="3600" dirty="0">
                <a:solidFill>
                  <a:srgbClr val="FFFF00"/>
                </a:solidFill>
                <a:latin typeface="Arial Rounded MT Bold"/>
              </a:rPr>
              <a:t>Well</a:t>
            </a:r>
          </a:p>
        </p:txBody>
      </p:sp>
      <p:grpSp>
        <p:nvGrpSpPr>
          <p:cNvPr id="6" name="Group 73"/>
          <p:cNvGrpSpPr>
            <a:grpSpLocks/>
          </p:cNvGrpSpPr>
          <p:nvPr/>
        </p:nvGrpSpPr>
        <p:grpSpPr bwMode="auto">
          <a:xfrm>
            <a:off x="2000250" y="1190625"/>
            <a:ext cx="904875" cy="3619500"/>
            <a:chOff x="1260" y="750"/>
            <a:chExt cx="570" cy="2280"/>
          </a:xfrm>
        </p:grpSpPr>
        <p:sp>
          <p:nvSpPr>
            <p:cNvPr id="5157" name="Line 74"/>
            <p:cNvSpPr>
              <a:spLocks noChangeShapeType="1"/>
            </p:cNvSpPr>
            <p:nvPr/>
          </p:nvSpPr>
          <p:spPr bwMode="auto">
            <a:xfrm flipV="1">
              <a:off x="1830" y="750"/>
              <a:ext cx="0" cy="2280"/>
            </a:xfrm>
            <a:prstGeom prst="line">
              <a:avLst/>
            </a:prstGeom>
            <a:noFill/>
            <a:ln w="28575">
              <a:solidFill>
                <a:srgbClr val="FF6600"/>
              </a:solidFill>
              <a:prstDash val="dash"/>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sp>
          <p:nvSpPr>
            <p:cNvPr id="5158" name="Line 75"/>
            <p:cNvSpPr>
              <a:spLocks noChangeShapeType="1"/>
            </p:cNvSpPr>
            <p:nvPr/>
          </p:nvSpPr>
          <p:spPr bwMode="auto">
            <a:xfrm>
              <a:off x="1260" y="1650"/>
              <a:ext cx="564" cy="0"/>
            </a:xfrm>
            <a:prstGeom prst="line">
              <a:avLst/>
            </a:prstGeom>
            <a:noFill/>
            <a:ln w="28575">
              <a:solidFill>
                <a:srgbClr val="FF6600"/>
              </a:solidFill>
              <a:prstDash val="dash"/>
              <a:round/>
              <a:headEnd/>
              <a:tailEnd/>
            </a:ln>
            <a:extLst>
              <a:ext uri="{909E8E84-426E-40DD-AFC4-6F175D3DCCD1}">
                <a14:hiddenFill xmlns:a14="http://schemas.microsoft.com/office/drawing/2010/main" xmlns="">
                  <a:noFill/>
                </a14:hiddenFill>
              </a:ext>
            </a:extLst>
          </p:spPr>
          <p:txBody>
            <a:bodyPr/>
            <a:lstStyle/>
            <a:p>
              <a:pPr>
                <a:buFont typeface="Wingdings" pitchFamily="2" charset="2"/>
                <a:buChar char="Ø"/>
              </a:pPr>
              <a:endParaRPr lang="en-US" sz="1600">
                <a:solidFill>
                  <a:srgbClr val="009C73"/>
                </a:solidFill>
                <a:latin typeface="Comic Sans MS" pitchFamily="66" charset="0"/>
              </a:endParaRPr>
            </a:p>
          </p:txBody>
        </p:sp>
      </p:grpSp>
      <p:sp>
        <p:nvSpPr>
          <p:cNvPr id="5156" name="TextBox 1"/>
          <p:cNvSpPr txBox="1">
            <a:spLocks noChangeArrowheads="1"/>
          </p:cNvSpPr>
          <p:nvPr/>
        </p:nvSpPr>
        <p:spPr bwMode="auto">
          <a:xfrm rot="-5400000">
            <a:off x="-367506" y="2818607"/>
            <a:ext cx="35528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chemeClr val="bg2"/>
              </a:buClr>
              <a:buChar char="n"/>
              <a:defRPr sz="3200">
                <a:solidFill>
                  <a:schemeClr val="bg2"/>
                </a:solidFill>
                <a:latin typeface="Arial Rounded MT Bold" pitchFamily="34" charset="0"/>
              </a:defRPr>
            </a:lvl1pPr>
            <a:lvl2pPr marL="742950" indent="-285750" eaLnBrk="0" hangingPunct="0">
              <a:spcBef>
                <a:spcPct val="20000"/>
              </a:spcBef>
              <a:buClr>
                <a:schemeClr val="bg2"/>
              </a:buClr>
              <a:buChar char="–"/>
              <a:defRPr sz="2800">
                <a:solidFill>
                  <a:schemeClr val="bg2"/>
                </a:solidFill>
                <a:latin typeface="Arial Rounded MT Bold" pitchFamily="34" charset="0"/>
              </a:defRPr>
            </a:lvl2pPr>
            <a:lvl3pPr marL="1143000" indent="-228600" eaLnBrk="0" hangingPunct="0">
              <a:spcBef>
                <a:spcPct val="20000"/>
              </a:spcBef>
              <a:buClr>
                <a:schemeClr val="bg2"/>
              </a:buClr>
              <a:buChar char="»"/>
              <a:defRPr sz="2400">
                <a:solidFill>
                  <a:schemeClr val="bg2"/>
                </a:solidFill>
                <a:latin typeface="Arial Rounded MT Bold" pitchFamily="34" charset="0"/>
              </a:defRPr>
            </a:lvl3pPr>
            <a:lvl4pPr marL="1600200" indent="-228600" eaLnBrk="0" hangingPunct="0">
              <a:spcBef>
                <a:spcPct val="20000"/>
              </a:spcBef>
              <a:buClr>
                <a:schemeClr val="bg2"/>
              </a:buClr>
              <a:buChar char="n"/>
              <a:defRPr sz="2000">
                <a:solidFill>
                  <a:schemeClr val="bg2"/>
                </a:solidFill>
                <a:latin typeface="Arial Rounded MT Bold" pitchFamily="34" charset="0"/>
              </a:defRPr>
            </a:lvl4pPr>
            <a:lvl5pPr marL="2057400" indent="-228600" eaLnBrk="0" hangingPunct="0">
              <a:spcBef>
                <a:spcPct val="20000"/>
              </a:spcBef>
              <a:buClr>
                <a:schemeClr val="bg2"/>
              </a:buClr>
              <a:buChar char="–"/>
              <a:defRPr sz="2000">
                <a:solidFill>
                  <a:schemeClr val="bg2"/>
                </a:solidFill>
                <a:latin typeface="Arial Rounded MT Bold" pitchFamily="34" charset="0"/>
              </a:defRPr>
            </a:lvl5pPr>
            <a:lvl6pPr marL="25146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6pPr>
            <a:lvl7pPr marL="29718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7pPr>
            <a:lvl8pPr marL="34290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8pPr>
            <a:lvl9pPr marL="3886200" indent="-228600" eaLnBrk="0" fontAlgn="base" hangingPunct="0">
              <a:spcBef>
                <a:spcPct val="20000"/>
              </a:spcBef>
              <a:spcAft>
                <a:spcPct val="0"/>
              </a:spcAft>
              <a:buClr>
                <a:schemeClr val="bg2"/>
              </a:buClr>
              <a:buChar char="–"/>
              <a:defRPr sz="2000">
                <a:solidFill>
                  <a:schemeClr val="bg2"/>
                </a:solidFill>
                <a:latin typeface="Arial Rounded MT Bold" pitchFamily="34" charset="0"/>
              </a:defRPr>
            </a:lvl9pPr>
          </a:lstStyle>
          <a:p>
            <a:pPr eaLnBrk="1" hangingPunct="1">
              <a:spcBef>
                <a:spcPct val="0"/>
              </a:spcBef>
              <a:buClrTx/>
              <a:buFontTx/>
              <a:buNone/>
            </a:pPr>
            <a:r>
              <a:rPr lang="en-US" altLang="en-US" sz="1800">
                <a:solidFill>
                  <a:srgbClr val="000000"/>
                </a:solidFill>
                <a:latin typeface="Arial" charset="0"/>
              </a:rPr>
              <a:t>FRACTION OF PUMPING RATE</a:t>
            </a:r>
          </a:p>
        </p:txBody>
      </p:sp>
    </p:spTree>
    <p:extLst>
      <p:ext uri="{BB962C8B-B14F-4D97-AF65-F5344CB8AC3E}">
        <p14:creationId xmlns:p14="http://schemas.microsoft.com/office/powerpoint/2010/main" xmlns="" val="3703185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208640"/>
            <a:ext cx="7292975"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Two cases where streamflow depletion is not capture</a:t>
            </a:r>
          </a:p>
        </p:txBody>
      </p:sp>
      <p:sp>
        <p:nvSpPr>
          <p:cNvPr id="27" name="TextBox 61"/>
          <p:cNvSpPr txBox="1">
            <a:spLocks noChangeArrowheads="1"/>
          </p:cNvSpPr>
          <p:nvPr/>
        </p:nvSpPr>
        <p:spPr bwMode="auto">
          <a:xfrm>
            <a:off x="1409700" y="1272038"/>
            <a:ext cx="6400800" cy="2308324"/>
          </a:xfrm>
          <a:prstGeom prst="rect">
            <a:avLst/>
          </a:prstGeom>
          <a:solidFill>
            <a:schemeClr val="bg1">
              <a:lumMod val="75000"/>
            </a:schemeClr>
          </a:solidFill>
          <a:ln>
            <a:noFill/>
          </a:ln>
        </p:spPr>
        <p:txBody>
          <a:bodyPr>
            <a:spAutoFit/>
          </a:bodyPr>
          <a:lstStyle>
            <a:lvl1pPr eaLnBrk="0" hangingPunct="0">
              <a:defRPr sz="1600">
                <a:solidFill>
                  <a:srgbClr val="009C73"/>
                </a:solidFill>
                <a:latin typeface="Comic Sans MS" pitchFamily="66" charset="0"/>
              </a:defRPr>
            </a:lvl1pPr>
            <a:lvl2pPr marL="742950" indent="-285750" eaLnBrk="0" hangingPunct="0">
              <a:defRPr sz="1600">
                <a:solidFill>
                  <a:srgbClr val="009C73"/>
                </a:solidFill>
                <a:latin typeface="Comic Sans MS" pitchFamily="66" charset="0"/>
              </a:defRPr>
            </a:lvl2pPr>
            <a:lvl3pPr marL="1143000" indent="-228600" eaLnBrk="0" hangingPunct="0">
              <a:defRPr sz="1600">
                <a:solidFill>
                  <a:srgbClr val="009C73"/>
                </a:solidFill>
                <a:latin typeface="Comic Sans MS" pitchFamily="66" charset="0"/>
              </a:defRPr>
            </a:lvl3pPr>
            <a:lvl4pPr marL="1600200" indent="-228600" eaLnBrk="0" hangingPunct="0">
              <a:defRPr sz="1600">
                <a:solidFill>
                  <a:srgbClr val="009C73"/>
                </a:solidFill>
                <a:latin typeface="Comic Sans MS" pitchFamily="66" charset="0"/>
              </a:defRPr>
            </a:lvl4pPr>
            <a:lvl5pPr marL="2057400" indent="-228600" eaLnBrk="0" hangingPunct="0">
              <a:defRPr sz="1600">
                <a:solidFill>
                  <a:srgbClr val="009C73"/>
                </a:solidFill>
                <a:latin typeface="Comic Sans MS" pitchFamily="66" charset="0"/>
              </a:defRPr>
            </a:lvl5pPr>
            <a:lvl6pPr marL="25146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6pPr>
            <a:lvl7pPr marL="29718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7pPr>
            <a:lvl8pPr marL="34290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8pPr>
            <a:lvl9pPr marL="38862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9pPr>
          </a:lstStyle>
          <a:p>
            <a:pPr eaLnBrk="1" hangingPunct="1">
              <a:buFont typeface="Wingdings" pitchFamily="2" charset="2"/>
              <a:buNone/>
              <a:defRPr/>
            </a:pPr>
            <a:r>
              <a:rPr lang="en-US" altLang="en-US" sz="2800" b="1" i="1" dirty="0">
                <a:solidFill>
                  <a:schemeClr val="tx1"/>
                </a:solidFill>
                <a:latin typeface="Arial" charset="0"/>
                <a:cs typeface="Arial" charset="0"/>
              </a:rPr>
              <a:t>A</a:t>
            </a:r>
            <a:r>
              <a:rPr lang="en-US" altLang="en-US" sz="2800" dirty="0">
                <a:solidFill>
                  <a:schemeClr val="tx1"/>
                </a:solidFill>
                <a:latin typeface="Arial" charset="0"/>
                <a:cs typeface="Arial" charset="0"/>
              </a:rPr>
              <a:t>— Streams that lose all water to the aquifer prior to pumping.</a:t>
            </a:r>
          </a:p>
          <a:p>
            <a:pPr eaLnBrk="1" hangingPunct="1">
              <a:buFont typeface="Wingdings" pitchFamily="2" charset="2"/>
              <a:buNone/>
              <a:defRPr/>
            </a:pPr>
            <a:endParaRPr lang="en-US" altLang="en-US" sz="2800" dirty="0">
              <a:solidFill>
                <a:schemeClr val="tx1"/>
              </a:solidFill>
              <a:latin typeface="Arial" charset="0"/>
              <a:cs typeface="Arial" charset="0"/>
            </a:endParaRPr>
          </a:p>
          <a:p>
            <a:pPr eaLnBrk="1" hangingPunct="1">
              <a:defRPr/>
            </a:pPr>
            <a:r>
              <a:rPr lang="en-US" altLang="en-US" sz="2800" b="1" i="1" dirty="0">
                <a:solidFill>
                  <a:schemeClr val="tx1"/>
                </a:solidFill>
                <a:latin typeface="Arial" charset="0"/>
                <a:cs typeface="Arial" charset="0"/>
              </a:rPr>
              <a:t>B</a:t>
            </a:r>
            <a:r>
              <a:rPr lang="en-US" altLang="en-US" sz="2800" dirty="0">
                <a:solidFill>
                  <a:schemeClr val="tx1"/>
                </a:solidFill>
                <a:latin typeface="Arial" charset="0"/>
                <a:cs typeface="Arial" charset="0"/>
              </a:rPr>
              <a:t>— Isolated perennial stream reaches.</a:t>
            </a:r>
          </a:p>
          <a:p>
            <a:pPr eaLnBrk="1" hangingPunct="1">
              <a:buFont typeface="Wingdings" pitchFamily="2" charset="2"/>
              <a:buNone/>
              <a:defRPr/>
            </a:pPr>
            <a:endParaRPr lang="en-US" altLang="en-US" dirty="0">
              <a:solidFill>
                <a:schemeClr val="tx1"/>
              </a:solidFill>
              <a:latin typeface="Arial" charset="0"/>
              <a:cs typeface="Arial" charset="0"/>
            </a:endParaRPr>
          </a:p>
          <a:p>
            <a:pPr eaLnBrk="1" hangingPunct="1">
              <a:buFont typeface="Wingdings" pitchFamily="2" charset="2"/>
              <a:buNone/>
              <a:defRPr/>
            </a:pPr>
            <a:endParaRPr lang="en-US" altLang="en-US" dirty="0">
              <a:solidFill>
                <a:schemeClr val="tx1"/>
              </a:solidFill>
              <a:latin typeface="Arial" charset="0"/>
              <a:cs typeface="Arial" charset="0"/>
            </a:endParaRPr>
          </a:p>
        </p:txBody>
      </p:sp>
    </p:spTree>
    <p:extLst>
      <p:ext uri="{BB962C8B-B14F-4D97-AF65-F5344CB8AC3E}">
        <p14:creationId xmlns:p14="http://schemas.microsoft.com/office/powerpoint/2010/main" xmlns="" val="1647408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63500"/>
            <a:ext cx="7292975"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Case A</a:t>
            </a:r>
          </a:p>
        </p:txBody>
      </p:sp>
      <p:sp>
        <p:nvSpPr>
          <p:cNvPr id="27" name="TextBox 61"/>
          <p:cNvSpPr txBox="1">
            <a:spLocks noChangeArrowheads="1"/>
          </p:cNvSpPr>
          <p:nvPr/>
        </p:nvSpPr>
        <p:spPr bwMode="auto">
          <a:xfrm>
            <a:off x="1409700" y="865647"/>
            <a:ext cx="6400800" cy="707886"/>
          </a:xfrm>
          <a:prstGeom prst="rect">
            <a:avLst/>
          </a:prstGeom>
          <a:solidFill>
            <a:schemeClr val="bg1">
              <a:lumMod val="75000"/>
            </a:schemeClr>
          </a:solidFill>
          <a:ln>
            <a:noFill/>
          </a:ln>
        </p:spPr>
        <p:txBody>
          <a:bodyPr>
            <a:spAutoFit/>
          </a:bodyPr>
          <a:lstStyle>
            <a:lvl1pPr eaLnBrk="0" hangingPunct="0">
              <a:defRPr sz="1600">
                <a:solidFill>
                  <a:srgbClr val="009C73"/>
                </a:solidFill>
                <a:latin typeface="Comic Sans MS" pitchFamily="66" charset="0"/>
              </a:defRPr>
            </a:lvl1pPr>
            <a:lvl2pPr marL="742950" indent="-285750" eaLnBrk="0" hangingPunct="0">
              <a:defRPr sz="1600">
                <a:solidFill>
                  <a:srgbClr val="009C73"/>
                </a:solidFill>
                <a:latin typeface="Comic Sans MS" pitchFamily="66" charset="0"/>
              </a:defRPr>
            </a:lvl2pPr>
            <a:lvl3pPr marL="1143000" indent="-228600" eaLnBrk="0" hangingPunct="0">
              <a:defRPr sz="1600">
                <a:solidFill>
                  <a:srgbClr val="009C73"/>
                </a:solidFill>
                <a:latin typeface="Comic Sans MS" pitchFamily="66" charset="0"/>
              </a:defRPr>
            </a:lvl3pPr>
            <a:lvl4pPr marL="1600200" indent="-228600" eaLnBrk="0" hangingPunct="0">
              <a:defRPr sz="1600">
                <a:solidFill>
                  <a:srgbClr val="009C73"/>
                </a:solidFill>
                <a:latin typeface="Comic Sans MS" pitchFamily="66" charset="0"/>
              </a:defRPr>
            </a:lvl4pPr>
            <a:lvl5pPr marL="2057400" indent="-228600" eaLnBrk="0" hangingPunct="0">
              <a:defRPr sz="1600">
                <a:solidFill>
                  <a:srgbClr val="009C73"/>
                </a:solidFill>
                <a:latin typeface="Comic Sans MS" pitchFamily="66" charset="0"/>
              </a:defRPr>
            </a:lvl5pPr>
            <a:lvl6pPr marL="25146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6pPr>
            <a:lvl7pPr marL="29718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7pPr>
            <a:lvl8pPr marL="34290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8pPr>
            <a:lvl9pPr marL="38862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9pPr>
          </a:lstStyle>
          <a:p>
            <a:pPr eaLnBrk="1" hangingPunct="1">
              <a:buFont typeface="Wingdings" pitchFamily="2" charset="2"/>
              <a:buNone/>
              <a:defRPr/>
            </a:pPr>
            <a:r>
              <a:rPr lang="en-US" altLang="en-US" sz="2000" b="1" i="1" dirty="0">
                <a:solidFill>
                  <a:schemeClr val="tx1"/>
                </a:solidFill>
                <a:latin typeface="Arial" charset="0"/>
                <a:cs typeface="Arial" charset="0"/>
              </a:rPr>
              <a:t>A</a:t>
            </a:r>
            <a:r>
              <a:rPr lang="en-US" altLang="en-US" sz="2000" dirty="0">
                <a:solidFill>
                  <a:schemeClr val="tx1"/>
                </a:solidFill>
                <a:latin typeface="Arial" charset="0"/>
                <a:cs typeface="Arial" charset="0"/>
              </a:rPr>
              <a:t>— A stream with mountain runoff enters the basin and all of the flow recharges the aquifer. </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30552" y="2002536"/>
            <a:ext cx="4968189" cy="484632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63499"/>
            <a:ext cx="7292975"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Case A</a:t>
            </a:r>
          </a:p>
        </p:txBody>
      </p:sp>
      <p:sp>
        <p:nvSpPr>
          <p:cNvPr id="27" name="TextBox 61"/>
          <p:cNvSpPr txBox="1">
            <a:spLocks noChangeArrowheads="1"/>
          </p:cNvSpPr>
          <p:nvPr/>
        </p:nvSpPr>
        <p:spPr bwMode="auto">
          <a:xfrm>
            <a:off x="1409700" y="868680"/>
            <a:ext cx="6400800" cy="707886"/>
          </a:xfrm>
          <a:prstGeom prst="rect">
            <a:avLst/>
          </a:prstGeom>
          <a:solidFill>
            <a:schemeClr val="bg1">
              <a:lumMod val="75000"/>
            </a:schemeClr>
          </a:solidFill>
          <a:ln>
            <a:noFill/>
          </a:ln>
        </p:spPr>
        <p:txBody>
          <a:bodyPr>
            <a:spAutoFit/>
          </a:bodyPr>
          <a:lstStyle>
            <a:lvl1pPr eaLnBrk="0" hangingPunct="0">
              <a:defRPr sz="1600">
                <a:solidFill>
                  <a:srgbClr val="009C73"/>
                </a:solidFill>
                <a:latin typeface="Comic Sans MS" pitchFamily="66" charset="0"/>
              </a:defRPr>
            </a:lvl1pPr>
            <a:lvl2pPr marL="742950" indent="-285750" eaLnBrk="0" hangingPunct="0">
              <a:defRPr sz="1600">
                <a:solidFill>
                  <a:srgbClr val="009C73"/>
                </a:solidFill>
                <a:latin typeface="Comic Sans MS" pitchFamily="66" charset="0"/>
              </a:defRPr>
            </a:lvl2pPr>
            <a:lvl3pPr marL="1143000" indent="-228600" eaLnBrk="0" hangingPunct="0">
              <a:defRPr sz="1600">
                <a:solidFill>
                  <a:srgbClr val="009C73"/>
                </a:solidFill>
                <a:latin typeface="Comic Sans MS" pitchFamily="66" charset="0"/>
              </a:defRPr>
            </a:lvl3pPr>
            <a:lvl4pPr marL="1600200" indent="-228600" eaLnBrk="0" hangingPunct="0">
              <a:defRPr sz="1600">
                <a:solidFill>
                  <a:srgbClr val="009C73"/>
                </a:solidFill>
                <a:latin typeface="Comic Sans MS" pitchFamily="66" charset="0"/>
              </a:defRPr>
            </a:lvl4pPr>
            <a:lvl5pPr marL="2057400" indent="-228600" eaLnBrk="0" hangingPunct="0">
              <a:defRPr sz="1600">
                <a:solidFill>
                  <a:srgbClr val="009C73"/>
                </a:solidFill>
                <a:latin typeface="Comic Sans MS" pitchFamily="66" charset="0"/>
              </a:defRPr>
            </a:lvl5pPr>
            <a:lvl6pPr marL="25146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6pPr>
            <a:lvl7pPr marL="29718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7pPr>
            <a:lvl8pPr marL="34290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8pPr>
            <a:lvl9pPr marL="38862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9pPr>
          </a:lstStyle>
          <a:p>
            <a:pPr eaLnBrk="1" hangingPunct="1">
              <a:defRPr/>
            </a:pPr>
            <a:r>
              <a:rPr lang="en-US" altLang="en-US" sz="2000" b="1" i="1" dirty="0">
                <a:solidFill>
                  <a:schemeClr val="tx1"/>
                </a:solidFill>
                <a:latin typeface="Arial" charset="0"/>
                <a:cs typeface="Arial" charset="0"/>
              </a:rPr>
              <a:t>A</a:t>
            </a:r>
            <a:r>
              <a:rPr lang="en-US" altLang="en-US" sz="2000" dirty="0">
                <a:solidFill>
                  <a:schemeClr val="tx1"/>
                </a:solidFill>
                <a:latin typeface="Arial" charset="0"/>
                <a:cs typeface="Arial" charset="0"/>
              </a:rPr>
              <a:t>— A well pumps water near the perennial part of the stream.</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30552" y="2002536"/>
            <a:ext cx="4968189" cy="4846320"/>
          </a:xfrm>
          <a:prstGeom prst="rect">
            <a:avLst/>
          </a:prstGeom>
        </p:spPr>
      </p:pic>
    </p:spTree>
    <p:extLst>
      <p:ext uri="{BB962C8B-B14F-4D97-AF65-F5344CB8AC3E}">
        <p14:creationId xmlns:p14="http://schemas.microsoft.com/office/powerpoint/2010/main" xmlns="" val="2401573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61"/>
          <p:cNvSpPr txBox="1">
            <a:spLocks noChangeArrowheads="1"/>
          </p:cNvSpPr>
          <p:nvPr/>
        </p:nvSpPr>
        <p:spPr bwMode="auto">
          <a:xfrm>
            <a:off x="1409700" y="1144362"/>
            <a:ext cx="6400800" cy="5570756"/>
          </a:xfrm>
          <a:prstGeom prst="rect">
            <a:avLst/>
          </a:prstGeom>
          <a:solidFill>
            <a:schemeClr val="bg1">
              <a:lumMod val="75000"/>
            </a:schemeClr>
          </a:solidFill>
          <a:ln>
            <a:noFill/>
          </a:ln>
        </p:spPr>
        <p:txBody>
          <a:bodyPr>
            <a:spAutoFit/>
          </a:bodyPr>
          <a:lstStyle>
            <a:lvl1pPr eaLnBrk="0" hangingPunct="0">
              <a:defRPr sz="1600">
                <a:solidFill>
                  <a:srgbClr val="009C73"/>
                </a:solidFill>
                <a:latin typeface="Comic Sans MS" pitchFamily="66" charset="0"/>
              </a:defRPr>
            </a:lvl1pPr>
            <a:lvl2pPr marL="742950" indent="-285750" eaLnBrk="0" hangingPunct="0">
              <a:defRPr sz="1600">
                <a:solidFill>
                  <a:srgbClr val="009C73"/>
                </a:solidFill>
                <a:latin typeface="Comic Sans MS" pitchFamily="66" charset="0"/>
              </a:defRPr>
            </a:lvl2pPr>
            <a:lvl3pPr marL="1143000" indent="-228600" eaLnBrk="0" hangingPunct="0">
              <a:defRPr sz="1600">
                <a:solidFill>
                  <a:srgbClr val="009C73"/>
                </a:solidFill>
                <a:latin typeface="Comic Sans MS" pitchFamily="66" charset="0"/>
              </a:defRPr>
            </a:lvl3pPr>
            <a:lvl4pPr marL="1600200" indent="-228600" eaLnBrk="0" hangingPunct="0">
              <a:defRPr sz="1600">
                <a:solidFill>
                  <a:srgbClr val="009C73"/>
                </a:solidFill>
                <a:latin typeface="Comic Sans MS" pitchFamily="66" charset="0"/>
              </a:defRPr>
            </a:lvl4pPr>
            <a:lvl5pPr marL="2057400" indent="-228600" eaLnBrk="0" hangingPunct="0">
              <a:defRPr sz="1600">
                <a:solidFill>
                  <a:srgbClr val="009C73"/>
                </a:solidFill>
                <a:latin typeface="Comic Sans MS" pitchFamily="66" charset="0"/>
              </a:defRPr>
            </a:lvl5pPr>
            <a:lvl6pPr marL="25146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6pPr>
            <a:lvl7pPr marL="29718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7pPr>
            <a:lvl8pPr marL="34290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8pPr>
            <a:lvl9pPr marL="38862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9pPr>
          </a:lstStyle>
          <a:p>
            <a:pPr marL="285750" indent="-285750" eaLnBrk="1" hangingPunct="1">
              <a:spcAft>
                <a:spcPts val="1200"/>
              </a:spcAft>
              <a:buFont typeface="Arial" panose="020B0604020202020204" pitchFamily="34" charset="0"/>
              <a:buChar char="•"/>
              <a:defRPr/>
            </a:pPr>
            <a:r>
              <a:rPr lang="en-US" altLang="en-US" sz="2000" dirty="0">
                <a:solidFill>
                  <a:schemeClr val="tx1"/>
                </a:solidFill>
                <a:latin typeface="Arial" charset="0"/>
                <a:cs typeface="Arial" charset="0"/>
              </a:rPr>
              <a:t>Pumping reduces the flow in the stream; therefore, </a:t>
            </a:r>
            <a:r>
              <a:rPr lang="en-US" altLang="en-US" sz="2000" b="1" u="sng" dirty="0">
                <a:solidFill>
                  <a:schemeClr val="tx1"/>
                </a:solidFill>
                <a:latin typeface="Arial" charset="0"/>
                <a:cs typeface="Arial" charset="0"/>
              </a:rPr>
              <a:t>streamflow depletion occurs</a:t>
            </a:r>
            <a:r>
              <a:rPr lang="en-US" altLang="en-US" sz="2000" dirty="0">
                <a:solidFill>
                  <a:schemeClr val="tx1"/>
                </a:solidFill>
                <a:latin typeface="Arial" charset="0"/>
                <a:cs typeface="Arial" charset="0"/>
              </a:rPr>
              <a:t> from groundwater pumping.</a:t>
            </a:r>
          </a:p>
          <a:p>
            <a:pPr marL="285750" indent="-285750" eaLnBrk="1" hangingPunct="1">
              <a:spcAft>
                <a:spcPts val="1200"/>
              </a:spcAft>
              <a:buFont typeface="Arial" panose="020B0604020202020204" pitchFamily="34" charset="0"/>
              <a:buChar char="•"/>
              <a:defRPr/>
            </a:pPr>
            <a:r>
              <a:rPr lang="en-US" altLang="en-US" sz="2000" dirty="0">
                <a:solidFill>
                  <a:schemeClr val="tx1"/>
                </a:solidFill>
                <a:latin typeface="Arial" charset="0"/>
                <a:cs typeface="Arial" charset="0"/>
              </a:rPr>
              <a:t>If the entire amount of water from the stream infiltrates without groundwater pumping, that same amount of water will infiltrate with groundwater pumping. No additional inflow from surface water is possible; therefore, </a:t>
            </a:r>
            <a:r>
              <a:rPr lang="en-US" altLang="en-US" sz="2000" b="1" u="sng" dirty="0">
                <a:solidFill>
                  <a:schemeClr val="tx1"/>
                </a:solidFill>
                <a:latin typeface="Arial" charset="0"/>
                <a:cs typeface="Arial" charset="0"/>
              </a:rPr>
              <a:t>capture of streamflow does not occur</a:t>
            </a:r>
            <a:r>
              <a:rPr lang="en-US" altLang="en-US" sz="2000" dirty="0">
                <a:solidFill>
                  <a:schemeClr val="tx1"/>
                </a:solidFill>
                <a:latin typeface="Arial" charset="0"/>
                <a:cs typeface="Arial" charset="0"/>
              </a:rPr>
              <a:t>.</a:t>
            </a:r>
          </a:p>
          <a:p>
            <a:pPr marL="285750" indent="-285750" eaLnBrk="1" hangingPunct="1">
              <a:spcAft>
                <a:spcPts val="1200"/>
              </a:spcAft>
              <a:buFont typeface="Arial" panose="020B0604020202020204" pitchFamily="34" charset="0"/>
              <a:buChar char="•"/>
              <a:defRPr/>
            </a:pPr>
            <a:endParaRPr lang="en-US" altLang="en-US" sz="2000" dirty="0">
              <a:solidFill>
                <a:schemeClr val="tx1"/>
              </a:solidFill>
              <a:latin typeface="Arial" charset="0"/>
              <a:cs typeface="Arial" charset="0"/>
            </a:endParaRPr>
          </a:p>
          <a:p>
            <a:pPr eaLnBrk="1" hangingPunct="1">
              <a:spcAft>
                <a:spcPts val="1200"/>
              </a:spcAft>
              <a:buFont typeface="Wingdings" pitchFamily="2" charset="2"/>
              <a:buNone/>
              <a:defRPr/>
            </a:pPr>
            <a:r>
              <a:rPr lang="en-US" altLang="en-US" sz="2000" dirty="0">
                <a:solidFill>
                  <a:schemeClr val="tx1"/>
                </a:solidFill>
                <a:latin typeface="Arial" charset="0"/>
                <a:cs typeface="Arial" charset="0"/>
              </a:rPr>
              <a:t>There may be other sources of capture for this feature:</a:t>
            </a:r>
          </a:p>
          <a:p>
            <a:pPr marL="285750" indent="-285750" eaLnBrk="1" hangingPunct="1">
              <a:spcAft>
                <a:spcPts val="1200"/>
              </a:spcAft>
              <a:buFont typeface="Arial" panose="020B0604020202020204" pitchFamily="34" charset="0"/>
              <a:buChar char="•"/>
              <a:defRPr/>
            </a:pPr>
            <a:r>
              <a:rPr lang="en-US" altLang="en-US" sz="2000" dirty="0">
                <a:solidFill>
                  <a:schemeClr val="tx1"/>
                </a:solidFill>
                <a:latin typeface="Arial" charset="0"/>
                <a:cs typeface="Arial" charset="0"/>
              </a:rPr>
              <a:t>Reduced evapotranspiration along the stream reach.</a:t>
            </a:r>
          </a:p>
          <a:p>
            <a:pPr marL="285750" indent="-285750" eaLnBrk="1" hangingPunct="1">
              <a:spcAft>
                <a:spcPts val="1200"/>
              </a:spcAft>
              <a:buFont typeface="Arial" panose="020B0604020202020204" pitchFamily="34" charset="0"/>
              <a:buChar char="•"/>
              <a:defRPr/>
            </a:pPr>
            <a:r>
              <a:rPr lang="en-US" altLang="en-US" sz="2000" dirty="0">
                <a:solidFill>
                  <a:schemeClr val="tx1"/>
                </a:solidFill>
                <a:latin typeface="Arial" charset="0"/>
                <a:cs typeface="Arial" charset="0"/>
              </a:rPr>
              <a:t>Infiltration of runoff that was rejected when the water table was at the stream channel prior to pumping.</a:t>
            </a:r>
          </a:p>
          <a:p>
            <a:pPr eaLnBrk="1" hangingPunct="1">
              <a:spcAft>
                <a:spcPts val="1200"/>
              </a:spcAft>
              <a:buFont typeface="Wingdings" pitchFamily="2" charset="2"/>
              <a:buNone/>
              <a:defRPr/>
            </a:pPr>
            <a:endParaRPr lang="en-US" altLang="en-US" dirty="0">
              <a:solidFill>
                <a:schemeClr val="tx1"/>
              </a:solidFill>
              <a:latin typeface="Arial" charset="0"/>
              <a:cs typeface="Arial" charset="0"/>
            </a:endParaRPr>
          </a:p>
        </p:txBody>
      </p:sp>
      <p:sp>
        <p:nvSpPr>
          <p:cNvPr id="4" name="Rectangle 2"/>
          <p:cNvSpPr txBox="1">
            <a:spLocks noChangeArrowheads="1"/>
          </p:cNvSpPr>
          <p:nvPr/>
        </p:nvSpPr>
        <p:spPr bwMode="auto">
          <a:xfrm>
            <a:off x="0" y="63500"/>
            <a:ext cx="7292975"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Case A</a:t>
            </a:r>
          </a:p>
        </p:txBody>
      </p:sp>
    </p:spTree>
    <p:extLst>
      <p:ext uri="{BB962C8B-B14F-4D97-AF65-F5344CB8AC3E}">
        <p14:creationId xmlns:p14="http://schemas.microsoft.com/office/powerpoint/2010/main" xmlns="" val="130186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0" y="63500"/>
            <a:ext cx="7292975"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Case  B</a:t>
            </a:r>
          </a:p>
        </p:txBody>
      </p:sp>
      <p:sp>
        <p:nvSpPr>
          <p:cNvPr id="17" name="TextBox 61"/>
          <p:cNvSpPr txBox="1">
            <a:spLocks noChangeArrowheads="1"/>
          </p:cNvSpPr>
          <p:nvPr/>
        </p:nvSpPr>
        <p:spPr bwMode="auto">
          <a:xfrm>
            <a:off x="1409699" y="868680"/>
            <a:ext cx="6791325" cy="1015663"/>
          </a:xfrm>
          <a:prstGeom prst="rect">
            <a:avLst/>
          </a:prstGeom>
          <a:solidFill>
            <a:schemeClr val="bg1">
              <a:lumMod val="75000"/>
            </a:schemeClr>
          </a:solidFill>
          <a:ln>
            <a:noFill/>
          </a:ln>
        </p:spPr>
        <p:txBody>
          <a:bodyPr wrap="square">
            <a:spAutoFit/>
          </a:bodyPr>
          <a:lstStyle>
            <a:lvl1pPr eaLnBrk="0" hangingPunct="0">
              <a:defRPr sz="1600">
                <a:solidFill>
                  <a:srgbClr val="009C73"/>
                </a:solidFill>
                <a:latin typeface="Comic Sans MS" pitchFamily="66" charset="0"/>
              </a:defRPr>
            </a:lvl1pPr>
            <a:lvl2pPr marL="742950" indent="-285750" eaLnBrk="0" hangingPunct="0">
              <a:defRPr sz="1600">
                <a:solidFill>
                  <a:srgbClr val="009C73"/>
                </a:solidFill>
                <a:latin typeface="Comic Sans MS" pitchFamily="66" charset="0"/>
              </a:defRPr>
            </a:lvl2pPr>
            <a:lvl3pPr marL="1143000" indent="-228600" eaLnBrk="0" hangingPunct="0">
              <a:defRPr sz="1600">
                <a:solidFill>
                  <a:srgbClr val="009C73"/>
                </a:solidFill>
                <a:latin typeface="Comic Sans MS" pitchFamily="66" charset="0"/>
              </a:defRPr>
            </a:lvl3pPr>
            <a:lvl4pPr marL="1600200" indent="-228600" eaLnBrk="0" hangingPunct="0">
              <a:defRPr sz="1600">
                <a:solidFill>
                  <a:srgbClr val="009C73"/>
                </a:solidFill>
                <a:latin typeface="Comic Sans MS" pitchFamily="66" charset="0"/>
              </a:defRPr>
            </a:lvl4pPr>
            <a:lvl5pPr marL="2057400" indent="-228600" eaLnBrk="0" hangingPunct="0">
              <a:defRPr sz="1600">
                <a:solidFill>
                  <a:srgbClr val="009C73"/>
                </a:solidFill>
                <a:latin typeface="Comic Sans MS" pitchFamily="66" charset="0"/>
              </a:defRPr>
            </a:lvl5pPr>
            <a:lvl6pPr marL="25146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6pPr>
            <a:lvl7pPr marL="29718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7pPr>
            <a:lvl8pPr marL="34290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8pPr>
            <a:lvl9pPr marL="38862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9pPr>
          </a:lstStyle>
          <a:p>
            <a:pPr eaLnBrk="1" hangingPunct="1">
              <a:buFont typeface="Wingdings" pitchFamily="2" charset="2"/>
              <a:buNone/>
              <a:defRPr/>
            </a:pPr>
            <a:r>
              <a:rPr lang="en-US" altLang="en-US" sz="2000" b="1" i="1" dirty="0">
                <a:solidFill>
                  <a:schemeClr val="tx1"/>
                </a:solidFill>
                <a:latin typeface="Arial" charset="0"/>
                <a:cs typeface="Arial" charset="0"/>
              </a:rPr>
              <a:t>B</a:t>
            </a:r>
            <a:r>
              <a:rPr lang="en-US" altLang="en-US" sz="2000" dirty="0">
                <a:solidFill>
                  <a:schemeClr val="tx1"/>
                </a:solidFill>
                <a:latin typeface="Arial" charset="0"/>
                <a:cs typeface="Arial" charset="0"/>
              </a:rPr>
              <a:t>— Topography or geology causes groundwater to discharge to a mostly ephemeral channel. Further downstream, the surface water goes back into the aquifer. </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30552" y="2002536"/>
            <a:ext cx="4968189" cy="484632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bwMode="auto">
          <a:xfrm>
            <a:off x="0" y="63500"/>
            <a:ext cx="7292975"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Case B</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30552" y="2002536"/>
            <a:ext cx="4968189" cy="4846320"/>
          </a:xfrm>
          <a:prstGeom prst="rect">
            <a:avLst/>
          </a:prstGeom>
        </p:spPr>
      </p:pic>
      <p:sp>
        <p:nvSpPr>
          <p:cNvPr id="6" name="TextBox 61"/>
          <p:cNvSpPr txBox="1">
            <a:spLocks noChangeArrowheads="1"/>
          </p:cNvSpPr>
          <p:nvPr/>
        </p:nvSpPr>
        <p:spPr bwMode="auto">
          <a:xfrm>
            <a:off x="1409699" y="868680"/>
            <a:ext cx="6791325" cy="707886"/>
          </a:xfrm>
          <a:prstGeom prst="rect">
            <a:avLst/>
          </a:prstGeom>
          <a:solidFill>
            <a:schemeClr val="bg1">
              <a:lumMod val="75000"/>
            </a:schemeClr>
          </a:solidFill>
          <a:ln>
            <a:noFill/>
          </a:ln>
        </p:spPr>
        <p:txBody>
          <a:bodyPr wrap="square">
            <a:spAutoFit/>
          </a:bodyPr>
          <a:lstStyle>
            <a:lvl1pPr eaLnBrk="0" hangingPunct="0">
              <a:defRPr sz="1600">
                <a:solidFill>
                  <a:srgbClr val="009C73"/>
                </a:solidFill>
                <a:latin typeface="Comic Sans MS" pitchFamily="66" charset="0"/>
              </a:defRPr>
            </a:lvl1pPr>
            <a:lvl2pPr marL="742950" indent="-285750" eaLnBrk="0" hangingPunct="0">
              <a:defRPr sz="1600">
                <a:solidFill>
                  <a:srgbClr val="009C73"/>
                </a:solidFill>
                <a:latin typeface="Comic Sans MS" pitchFamily="66" charset="0"/>
              </a:defRPr>
            </a:lvl2pPr>
            <a:lvl3pPr marL="1143000" indent="-228600" eaLnBrk="0" hangingPunct="0">
              <a:defRPr sz="1600">
                <a:solidFill>
                  <a:srgbClr val="009C73"/>
                </a:solidFill>
                <a:latin typeface="Comic Sans MS" pitchFamily="66" charset="0"/>
              </a:defRPr>
            </a:lvl3pPr>
            <a:lvl4pPr marL="1600200" indent="-228600" eaLnBrk="0" hangingPunct="0">
              <a:defRPr sz="1600">
                <a:solidFill>
                  <a:srgbClr val="009C73"/>
                </a:solidFill>
                <a:latin typeface="Comic Sans MS" pitchFamily="66" charset="0"/>
              </a:defRPr>
            </a:lvl4pPr>
            <a:lvl5pPr marL="2057400" indent="-228600" eaLnBrk="0" hangingPunct="0">
              <a:defRPr sz="1600">
                <a:solidFill>
                  <a:srgbClr val="009C73"/>
                </a:solidFill>
                <a:latin typeface="Comic Sans MS" pitchFamily="66" charset="0"/>
              </a:defRPr>
            </a:lvl5pPr>
            <a:lvl6pPr marL="25146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6pPr>
            <a:lvl7pPr marL="29718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7pPr>
            <a:lvl8pPr marL="34290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8pPr>
            <a:lvl9pPr marL="38862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9pPr>
          </a:lstStyle>
          <a:p>
            <a:pPr eaLnBrk="1" hangingPunct="1">
              <a:buFont typeface="Wingdings" pitchFamily="2" charset="2"/>
              <a:buNone/>
              <a:defRPr/>
            </a:pPr>
            <a:r>
              <a:rPr lang="en-US" altLang="en-US" sz="2000" b="1" i="1" dirty="0">
                <a:solidFill>
                  <a:schemeClr val="tx1"/>
                </a:solidFill>
                <a:latin typeface="Arial" charset="0"/>
                <a:cs typeface="Arial" charset="0"/>
              </a:rPr>
              <a:t>B</a:t>
            </a:r>
            <a:r>
              <a:rPr lang="en-US" altLang="en-US" sz="2000" dirty="0">
                <a:solidFill>
                  <a:schemeClr val="tx1"/>
                </a:solidFill>
                <a:latin typeface="Arial" charset="0"/>
                <a:cs typeface="Arial" charset="0"/>
              </a:rPr>
              <a:t>—A well pumps water near the perennial part of the stream.</a:t>
            </a:r>
          </a:p>
        </p:txBody>
      </p:sp>
    </p:spTree>
    <p:extLst>
      <p:ext uri="{BB962C8B-B14F-4D97-AF65-F5344CB8AC3E}">
        <p14:creationId xmlns:p14="http://schemas.microsoft.com/office/powerpoint/2010/main" xmlns="" val="2199000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63500"/>
            <a:ext cx="7292975"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Case B</a:t>
            </a:r>
          </a:p>
        </p:txBody>
      </p:sp>
      <p:sp>
        <p:nvSpPr>
          <p:cNvPr id="6" name="TextBox 61"/>
          <p:cNvSpPr txBox="1">
            <a:spLocks noChangeArrowheads="1"/>
          </p:cNvSpPr>
          <p:nvPr/>
        </p:nvSpPr>
        <p:spPr bwMode="auto">
          <a:xfrm>
            <a:off x="1409700" y="1143000"/>
            <a:ext cx="6400800" cy="5478423"/>
          </a:xfrm>
          <a:prstGeom prst="rect">
            <a:avLst/>
          </a:prstGeom>
          <a:solidFill>
            <a:schemeClr val="bg1">
              <a:lumMod val="75000"/>
            </a:schemeClr>
          </a:solidFill>
          <a:ln>
            <a:noFill/>
          </a:ln>
        </p:spPr>
        <p:txBody>
          <a:bodyPr>
            <a:spAutoFit/>
          </a:bodyPr>
          <a:lstStyle>
            <a:lvl1pPr eaLnBrk="0" hangingPunct="0">
              <a:defRPr sz="1600">
                <a:solidFill>
                  <a:srgbClr val="009C73"/>
                </a:solidFill>
                <a:latin typeface="Comic Sans MS" pitchFamily="66" charset="0"/>
              </a:defRPr>
            </a:lvl1pPr>
            <a:lvl2pPr marL="742950" indent="-285750" eaLnBrk="0" hangingPunct="0">
              <a:defRPr sz="1600">
                <a:solidFill>
                  <a:srgbClr val="009C73"/>
                </a:solidFill>
                <a:latin typeface="Comic Sans MS" pitchFamily="66" charset="0"/>
              </a:defRPr>
            </a:lvl2pPr>
            <a:lvl3pPr marL="1143000" indent="-228600" eaLnBrk="0" hangingPunct="0">
              <a:defRPr sz="1600">
                <a:solidFill>
                  <a:srgbClr val="009C73"/>
                </a:solidFill>
                <a:latin typeface="Comic Sans MS" pitchFamily="66" charset="0"/>
              </a:defRPr>
            </a:lvl3pPr>
            <a:lvl4pPr marL="1600200" indent="-228600" eaLnBrk="0" hangingPunct="0">
              <a:defRPr sz="1600">
                <a:solidFill>
                  <a:srgbClr val="009C73"/>
                </a:solidFill>
                <a:latin typeface="Comic Sans MS" pitchFamily="66" charset="0"/>
              </a:defRPr>
            </a:lvl4pPr>
            <a:lvl5pPr marL="2057400" indent="-228600" eaLnBrk="0" hangingPunct="0">
              <a:defRPr sz="1600">
                <a:solidFill>
                  <a:srgbClr val="009C73"/>
                </a:solidFill>
                <a:latin typeface="Comic Sans MS" pitchFamily="66" charset="0"/>
              </a:defRPr>
            </a:lvl5pPr>
            <a:lvl6pPr marL="25146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6pPr>
            <a:lvl7pPr marL="29718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7pPr>
            <a:lvl8pPr marL="34290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8pPr>
            <a:lvl9pPr marL="38862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9pPr>
          </a:lstStyle>
          <a:p>
            <a:pPr marL="285750" indent="-285750" eaLnBrk="1" hangingPunct="1">
              <a:spcAft>
                <a:spcPts val="1200"/>
              </a:spcAft>
              <a:buFont typeface="Arial" panose="020B0604020202020204" pitchFamily="34" charset="0"/>
              <a:buChar char="•"/>
              <a:defRPr/>
            </a:pPr>
            <a:r>
              <a:rPr lang="en-US" altLang="en-US" sz="2000" dirty="0">
                <a:solidFill>
                  <a:schemeClr val="tx1"/>
                </a:solidFill>
                <a:latin typeface="Arial" charset="0"/>
                <a:cs typeface="Arial" charset="0"/>
              </a:rPr>
              <a:t>Without pumping, a certain amount of groundwater flows into the channel and back into the aquifer. Overall, the perennial reach is not a source or sink in the groundwater system.</a:t>
            </a:r>
          </a:p>
          <a:p>
            <a:pPr marL="285750" indent="-285750" eaLnBrk="1" hangingPunct="1">
              <a:spcAft>
                <a:spcPts val="1200"/>
              </a:spcAft>
              <a:buFont typeface="Arial" panose="020B0604020202020204" pitchFamily="34" charset="0"/>
              <a:buChar char="•"/>
              <a:defRPr/>
            </a:pPr>
            <a:r>
              <a:rPr lang="en-US" altLang="en-US" sz="2000" dirty="0">
                <a:solidFill>
                  <a:schemeClr val="tx1"/>
                </a:solidFill>
                <a:latin typeface="Arial" charset="0"/>
                <a:cs typeface="Arial" charset="0"/>
              </a:rPr>
              <a:t>Pumping can reduce the flow in the stream; therefore, </a:t>
            </a:r>
            <a:r>
              <a:rPr lang="en-US" altLang="en-US" sz="2000" b="1" u="sng" dirty="0">
                <a:solidFill>
                  <a:schemeClr val="tx1"/>
                </a:solidFill>
                <a:latin typeface="Arial" charset="0"/>
                <a:cs typeface="Arial" charset="0"/>
              </a:rPr>
              <a:t>streamflow depletion occurs</a:t>
            </a:r>
            <a:r>
              <a:rPr lang="en-US" altLang="en-US" sz="2000" dirty="0">
                <a:solidFill>
                  <a:schemeClr val="tx1"/>
                </a:solidFill>
                <a:latin typeface="Arial" charset="0"/>
                <a:cs typeface="Arial" charset="0"/>
              </a:rPr>
              <a:t> from groundwater pumping.</a:t>
            </a:r>
          </a:p>
          <a:p>
            <a:pPr marL="285750" indent="-285750" eaLnBrk="1" hangingPunct="1">
              <a:spcAft>
                <a:spcPts val="1200"/>
              </a:spcAft>
              <a:buFont typeface="Arial" panose="020B0604020202020204" pitchFamily="34" charset="0"/>
              <a:buChar char="•"/>
              <a:defRPr/>
            </a:pPr>
            <a:r>
              <a:rPr lang="en-US" altLang="en-US" sz="2000" dirty="0">
                <a:solidFill>
                  <a:schemeClr val="tx1"/>
                </a:solidFill>
                <a:latin typeface="Arial" charset="0"/>
                <a:cs typeface="Arial" charset="0"/>
              </a:rPr>
              <a:t>With pumping, the depleted perennial reach still is not a source or sink in the groundwater system; therefore, </a:t>
            </a:r>
            <a:r>
              <a:rPr lang="en-US" altLang="en-US" sz="2000" b="1" u="sng" dirty="0">
                <a:solidFill>
                  <a:schemeClr val="tx1"/>
                </a:solidFill>
                <a:latin typeface="Arial" charset="0"/>
                <a:cs typeface="Arial" charset="0"/>
              </a:rPr>
              <a:t>capture of streamflow does not occur</a:t>
            </a:r>
            <a:r>
              <a:rPr lang="en-US" altLang="en-US" sz="2000" dirty="0">
                <a:solidFill>
                  <a:schemeClr val="tx1"/>
                </a:solidFill>
                <a:latin typeface="Arial" charset="0"/>
                <a:cs typeface="Arial" charset="0"/>
              </a:rPr>
              <a:t>.</a:t>
            </a:r>
          </a:p>
          <a:p>
            <a:pPr eaLnBrk="1" hangingPunct="1">
              <a:spcAft>
                <a:spcPts val="1200"/>
              </a:spcAft>
              <a:buFont typeface="Wingdings" pitchFamily="2" charset="2"/>
              <a:buNone/>
              <a:defRPr/>
            </a:pPr>
            <a:r>
              <a:rPr lang="en-US" altLang="en-US" sz="2000" dirty="0">
                <a:solidFill>
                  <a:schemeClr val="tx1"/>
                </a:solidFill>
                <a:latin typeface="Arial" charset="0"/>
                <a:cs typeface="Arial" charset="0"/>
              </a:rPr>
              <a:t>Again, there may be other sources of capture for this feature:</a:t>
            </a:r>
          </a:p>
          <a:p>
            <a:pPr marL="285750" indent="-285750" eaLnBrk="1" hangingPunct="1">
              <a:spcAft>
                <a:spcPts val="1200"/>
              </a:spcAft>
              <a:buFont typeface="Arial" panose="020B0604020202020204" pitchFamily="34" charset="0"/>
              <a:buChar char="•"/>
              <a:defRPr/>
            </a:pPr>
            <a:r>
              <a:rPr lang="en-US" altLang="en-US" sz="2000" dirty="0">
                <a:solidFill>
                  <a:schemeClr val="tx1"/>
                </a:solidFill>
                <a:latin typeface="Arial" charset="0"/>
                <a:cs typeface="Arial" charset="0"/>
              </a:rPr>
              <a:t>Reduced evapotranspiration along the stream reach.</a:t>
            </a:r>
          </a:p>
          <a:p>
            <a:pPr marL="285750" indent="-285750" eaLnBrk="1" hangingPunct="1">
              <a:spcAft>
                <a:spcPts val="1200"/>
              </a:spcAft>
              <a:buFont typeface="Arial" panose="020B0604020202020204" pitchFamily="34" charset="0"/>
              <a:buChar char="•"/>
              <a:defRPr/>
            </a:pPr>
            <a:r>
              <a:rPr lang="en-US" altLang="en-US" sz="2000" dirty="0">
                <a:solidFill>
                  <a:schemeClr val="tx1"/>
                </a:solidFill>
                <a:latin typeface="Arial" charset="0"/>
                <a:cs typeface="Arial" charset="0"/>
              </a:rPr>
              <a:t>Infiltration of runoff that was rejected when the water table was at the stream channel prior to pumping.</a:t>
            </a:r>
          </a:p>
        </p:txBody>
      </p:sp>
    </p:spTree>
    <p:extLst>
      <p:ext uri="{BB962C8B-B14F-4D97-AF65-F5344CB8AC3E}">
        <p14:creationId xmlns:p14="http://schemas.microsoft.com/office/powerpoint/2010/main" xmlns="" val="167677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16138" y="0"/>
            <a:ext cx="49117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898484" y="6204287"/>
            <a:ext cx="3878049" cy="646331"/>
          </a:xfrm>
          <a:prstGeom prst="rect">
            <a:avLst/>
          </a:prstGeom>
          <a:noFill/>
        </p:spPr>
        <p:txBody>
          <a:bodyPr wrap="none" rtlCol="0">
            <a:spAutoFit/>
          </a:bodyPr>
          <a:lstStyle/>
          <a:p>
            <a:r>
              <a:rPr lang="en-US" dirty="0">
                <a:solidFill>
                  <a:schemeClr val="bg1"/>
                </a:solidFill>
              </a:rPr>
              <a:t>Upper San Pedro Basin, SE Arizona</a:t>
            </a:r>
            <a:br>
              <a:rPr lang="en-US" dirty="0">
                <a:solidFill>
                  <a:schemeClr val="bg1"/>
                </a:solidFill>
              </a:rPr>
            </a:br>
            <a:r>
              <a:rPr lang="en-US" dirty="0">
                <a:solidFill>
                  <a:schemeClr val="bg1"/>
                </a:solidFill>
              </a:rPr>
              <a:t>Photo by Michael Collier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0" y="63500"/>
            <a:ext cx="3838575" cy="3830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San Pedro annual wet-dry mapping</a:t>
            </a:r>
          </a:p>
        </p:txBody>
      </p:sp>
      <p:pic>
        <p:nvPicPr>
          <p:cNvPr id="31747"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38575" y="312738"/>
            <a:ext cx="4822825" cy="613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791075" y="6443663"/>
            <a:ext cx="3338927" cy="276999"/>
          </a:xfrm>
          <a:prstGeom prst="rect">
            <a:avLst/>
          </a:prstGeom>
          <a:noFill/>
        </p:spPr>
        <p:txBody>
          <a:bodyPr wrap="none" rtlCol="0">
            <a:spAutoFit/>
          </a:bodyPr>
          <a:lstStyle/>
          <a:p>
            <a:r>
              <a:rPr lang="en-US" sz="1200" dirty="0"/>
              <a:t>Source: Dale Turner, The Nature Conservancy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reeform 10">
            <a:extLst>
              <a:ext uri="{FF2B5EF4-FFF2-40B4-BE49-F238E27FC236}">
                <a16:creationId xmlns:a16="http://schemas.microsoft.com/office/drawing/2014/main" xmlns="" id="{53E05373-19F7-4E63-98EC-BD84FA82F41D}"/>
              </a:ext>
            </a:extLst>
          </p:cNvPr>
          <p:cNvSpPr>
            <a:spLocks/>
          </p:cNvSpPr>
          <p:nvPr/>
        </p:nvSpPr>
        <p:spPr bwMode="auto">
          <a:xfrm>
            <a:off x="2682875" y="596900"/>
            <a:ext cx="3863975" cy="5249863"/>
          </a:xfrm>
          <a:custGeom>
            <a:avLst/>
            <a:gdLst>
              <a:gd name="T0" fmla="*/ 547 w 2194"/>
              <a:gd name="T1" fmla="*/ 2808 h 3561"/>
              <a:gd name="T2" fmla="*/ 427 w 2194"/>
              <a:gd name="T3" fmla="*/ 2596 h 3561"/>
              <a:gd name="T4" fmla="*/ 624 w 2194"/>
              <a:gd name="T5" fmla="*/ 1924 h 3561"/>
              <a:gd name="T6" fmla="*/ 715 w 2194"/>
              <a:gd name="T7" fmla="*/ 1800 h 3561"/>
              <a:gd name="T8" fmla="*/ 835 w 2194"/>
              <a:gd name="T9" fmla="*/ 1761 h 3561"/>
              <a:gd name="T10" fmla="*/ 725 w 2194"/>
              <a:gd name="T11" fmla="*/ 1689 h 3561"/>
              <a:gd name="T12" fmla="*/ 312 w 2194"/>
              <a:gd name="T13" fmla="*/ 1584 h 3561"/>
              <a:gd name="T14" fmla="*/ 14 w 2194"/>
              <a:gd name="T15" fmla="*/ 1084 h 3561"/>
              <a:gd name="T16" fmla="*/ 101 w 2194"/>
              <a:gd name="T17" fmla="*/ 1051 h 3561"/>
              <a:gd name="T18" fmla="*/ 278 w 2194"/>
              <a:gd name="T19" fmla="*/ 772 h 3561"/>
              <a:gd name="T20" fmla="*/ 355 w 2194"/>
              <a:gd name="T21" fmla="*/ 537 h 3561"/>
              <a:gd name="T22" fmla="*/ 533 w 2194"/>
              <a:gd name="T23" fmla="*/ 451 h 3561"/>
              <a:gd name="T24" fmla="*/ 610 w 2194"/>
              <a:gd name="T25" fmla="*/ 489 h 3561"/>
              <a:gd name="T26" fmla="*/ 701 w 2194"/>
              <a:gd name="T27" fmla="*/ 451 h 3561"/>
              <a:gd name="T28" fmla="*/ 1104 w 2194"/>
              <a:gd name="T29" fmla="*/ 384 h 3561"/>
              <a:gd name="T30" fmla="*/ 1238 w 2194"/>
              <a:gd name="T31" fmla="*/ 547 h 3561"/>
              <a:gd name="T32" fmla="*/ 1853 w 2194"/>
              <a:gd name="T33" fmla="*/ 0 h 3561"/>
              <a:gd name="T34" fmla="*/ 1992 w 2194"/>
              <a:gd name="T35" fmla="*/ 134 h 3561"/>
              <a:gd name="T36" fmla="*/ 2059 w 2194"/>
              <a:gd name="T37" fmla="*/ 504 h 3561"/>
              <a:gd name="T38" fmla="*/ 2194 w 2194"/>
              <a:gd name="T39" fmla="*/ 1824 h 3561"/>
              <a:gd name="T40" fmla="*/ 2165 w 2194"/>
              <a:gd name="T41" fmla="*/ 2126 h 3561"/>
              <a:gd name="T42" fmla="*/ 1992 w 2194"/>
              <a:gd name="T43" fmla="*/ 2462 h 3561"/>
              <a:gd name="T44" fmla="*/ 1867 w 2194"/>
              <a:gd name="T45" fmla="*/ 2472 h 3561"/>
              <a:gd name="T46" fmla="*/ 1877 w 2194"/>
              <a:gd name="T47" fmla="*/ 2515 h 3561"/>
              <a:gd name="T48" fmla="*/ 1934 w 2194"/>
              <a:gd name="T49" fmla="*/ 2664 h 3561"/>
              <a:gd name="T50" fmla="*/ 1978 w 2194"/>
              <a:gd name="T51" fmla="*/ 2899 h 3561"/>
              <a:gd name="T52" fmla="*/ 2021 w 2194"/>
              <a:gd name="T53" fmla="*/ 3316 h 3561"/>
              <a:gd name="T54" fmla="*/ 1968 w 2194"/>
              <a:gd name="T55" fmla="*/ 3504 h 3561"/>
              <a:gd name="T56" fmla="*/ 1853 w 2194"/>
              <a:gd name="T57" fmla="*/ 3420 h 3561"/>
              <a:gd name="T58" fmla="*/ 1637 w 2194"/>
              <a:gd name="T59" fmla="*/ 3470 h 3561"/>
              <a:gd name="T60" fmla="*/ 1454 w 2194"/>
              <a:gd name="T61" fmla="*/ 3427 h 3561"/>
              <a:gd name="T62" fmla="*/ 1214 w 2194"/>
              <a:gd name="T63" fmla="*/ 3398 h 3561"/>
              <a:gd name="T64" fmla="*/ 917 w 2194"/>
              <a:gd name="T65" fmla="*/ 3547 h 3561"/>
              <a:gd name="T66" fmla="*/ 799 w 2194"/>
              <a:gd name="T67" fmla="*/ 3518 h 3561"/>
              <a:gd name="T68" fmla="*/ 725 w 2194"/>
              <a:gd name="T69" fmla="*/ 3393 h 35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94"/>
              <a:gd name="T106" fmla="*/ 0 h 3561"/>
              <a:gd name="T107" fmla="*/ 2194 w 2194"/>
              <a:gd name="T108" fmla="*/ 3561 h 35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94" h="3561">
                <a:moveTo>
                  <a:pt x="725" y="3393"/>
                </a:moveTo>
                <a:lnTo>
                  <a:pt x="547" y="2808"/>
                </a:lnTo>
                <a:lnTo>
                  <a:pt x="461" y="2683"/>
                </a:lnTo>
                <a:lnTo>
                  <a:pt x="427" y="2596"/>
                </a:lnTo>
                <a:lnTo>
                  <a:pt x="391" y="2419"/>
                </a:lnTo>
                <a:lnTo>
                  <a:pt x="624" y="1924"/>
                </a:lnTo>
                <a:lnTo>
                  <a:pt x="658" y="1838"/>
                </a:lnTo>
                <a:lnTo>
                  <a:pt x="715" y="1800"/>
                </a:lnTo>
                <a:lnTo>
                  <a:pt x="840" y="1795"/>
                </a:lnTo>
                <a:lnTo>
                  <a:pt x="835" y="1761"/>
                </a:lnTo>
                <a:lnTo>
                  <a:pt x="792" y="1761"/>
                </a:lnTo>
                <a:lnTo>
                  <a:pt x="725" y="1689"/>
                </a:lnTo>
                <a:lnTo>
                  <a:pt x="523" y="1684"/>
                </a:lnTo>
                <a:lnTo>
                  <a:pt x="312" y="1584"/>
                </a:lnTo>
                <a:lnTo>
                  <a:pt x="0" y="1209"/>
                </a:lnTo>
                <a:lnTo>
                  <a:pt x="14" y="1084"/>
                </a:lnTo>
                <a:lnTo>
                  <a:pt x="67" y="1027"/>
                </a:lnTo>
                <a:lnTo>
                  <a:pt x="101" y="1051"/>
                </a:lnTo>
                <a:lnTo>
                  <a:pt x="158" y="835"/>
                </a:lnTo>
                <a:lnTo>
                  <a:pt x="278" y="772"/>
                </a:lnTo>
                <a:lnTo>
                  <a:pt x="322" y="614"/>
                </a:lnTo>
                <a:lnTo>
                  <a:pt x="355" y="537"/>
                </a:lnTo>
                <a:lnTo>
                  <a:pt x="456" y="427"/>
                </a:lnTo>
                <a:lnTo>
                  <a:pt x="533" y="451"/>
                </a:lnTo>
                <a:lnTo>
                  <a:pt x="571" y="432"/>
                </a:lnTo>
                <a:lnTo>
                  <a:pt x="610" y="489"/>
                </a:lnTo>
                <a:lnTo>
                  <a:pt x="677" y="499"/>
                </a:lnTo>
                <a:lnTo>
                  <a:pt x="701" y="451"/>
                </a:lnTo>
                <a:lnTo>
                  <a:pt x="821" y="456"/>
                </a:lnTo>
                <a:lnTo>
                  <a:pt x="1104" y="384"/>
                </a:lnTo>
                <a:lnTo>
                  <a:pt x="1128" y="441"/>
                </a:lnTo>
                <a:lnTo>
                  <a:pt x="1238" y="547"/>
                </a:lnTo>
                <a:lnTo>
                  <a:pt x="1373" y="494"/>
                </a:lnTo>
                <a:lnTo>
                  <a:pt x="1853" y="0"/>
                </a:lnTo>
                <a:lnTo>
                  <a:pt x="1906" y="62"/>
                </a:lnTo>
                <a:lnTo>
                  <a:pt x="1992" y="134"/>
                </a:lnTo>
                <a:lnTo>
                  <a:pt x="2107" y="360"/>
                </a:lnTo>
                <a:lnTo>
                  <a:pt x="2059" y="504"/>
                </a:lnTo>
                <a:lnTo>
                  <a:pt x="1934" y="1214"/>
                </a:lnTo>
                <a:lnTo>
                  <a:pt x="2194" y="1824"/>
                </a:lnTo>
                <a:lnTo>
                  <a:pt x="2194" y="1857"/>
                </a:lnTo>
                <a:lnTo>
                  <a:pt x="2165" y="2126"/>
                </a:lnTo>
                <a:lnTo>
                  <a:pt x="2141" y="2313"/>
                </a:lnTo>
                <a:lnTo>
                  <a:pt x="1992" y="2462"/>
                </a:lnTo>
                <a:lnTo>
                  <a:pt x="1910" y="2457"/>
                </a:lnTo>
                <a:lnTo>
                  <a:pt x="1867" y="2472"/>
                </a:lnTo>
                <a:lnTo>
                  <a:pt x="1819" y="2452"/>
                </a:lnTo>
                <a:lnTo>
                  <a:pt x="1877" y="2515"/>
                </a:lnTo>
                <a:lnTo>
                  <a:pt x="1877" y="2592"/>
                </a:lnTo>
                <a:lnTo>
                  <a:pt x="1934" y="2664"/>
                </a:lnTo>
                <a:lnTo>
                  <a:pt x="2002" y="2726"/>
                </a:lnTo>
                <a:lnTo>
                  <a:pt x="1978" y="2899"/>
                </a:lnTo>
                <a:lnTo>
                  <a:pt x="2030" y="3180"/>
                </a:lnTo>
                <a:lnTo>
                  <a:pt x="2021" y="3316"/>
                </a:lnTo>
                <a:lnTo>
                  <a:pt x="2011" y="3441"/>
                </a:lnTo>
                <a:lnTo>
                  <a:pt x="1968" y="3504"/>
                </a:lnTo>
                <a:lnTo>
                  <a:pt x="1884" y="3398"/>
                </a:lnTo>
                <a:cubicBezTo>
                  <a:pt x="1863" y="3383"/>
                  <a:pt x="1894" y="3408"/>
                  <a:pt x="1853" y="3420"/>
                </a:cubicBezTo>
                <a:cubicBezTo>
                  <a:pt x="1826" y="3423"/>
                  <a:pt x="1757" y="3407"/>
                  <a:pt x="1721" y="3415"/>
                </a:cubicBezTo>
                <a:cubicBezTo>
                  <a:pt x="1685" y="3423"/>
                  <a:pt x="1663" y="3469"/>
                  <a:pt x="1637" y="3470"/>
                </a:cubicBezTo>
                <a:lnTo>
                  <a:pt x="1562" y="3422"/>
                </a:lnTo>
                <a:lnTo>
                  <a:pt x="1454" y="3427"/>
                </a:lnTo>
                <a:lnTo>
                  <a:pt x="1378" y="3398"/>
                </a:lnTo>
                <a:lnTo>
                  <a:pt x="1214" y="3398"/>
                </a:lnTo>
                <a:lnTo>
                  <a:pt x="1063" y="3456"/>
                </a:lnTo>
                <a:lnTo>
                  <a:pt x="917" y="3547"/>
                </a:lnTo>
                <a:lnTo>
                  <a:pt x="883" y="3561"/>
                </a:lnTo>
                <a:lnTo>
                  <a:pt x="799" y="3518"/>
                </a:lnTo>
                <a:lnTo>
                  <a:pt x="746" y="3460"/>
                </a:lnTo>
                <a:lnTo>
                  <a:pt x="725" y="3393"/>
                </a:lnTo>
                <a:close/>
              </a:path>
            </a:pathLst>
          </a:custGeom>
          <a:noFill/>
          <a:ln w="190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3555" name="Picture 2" descr="Figure-4b">
            <a:extLst>
              <a:ext uri="{FF2B5EF4-FFF2-40B4-BE49-F238E27FC236}">
                <a16:creationId xmlns:a16="http://schemas.microsoft.com/office/drawing/2014/main" xmlns="" id="{07B03402-78D5-4275-8714-4E22B42489D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t="4858"/>
          <a:stretch>
            <a:fillRect/>
          </a:stretch>
        </p:blipFill>
        <p:spPr bwMode="auto">
          <a:xfrm>
            <a:off x="2019300" y="543099"/>
            <a:ext cx="5091113" cy="609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Line 2">
            <a:extLst>
              <a:ext uri="{FF2B5EF4-FFF2-40B4-BE49-F238E27FC236}">
                <a16:creationId xmlns:a16="http://schemas.microsoft.com/office/drawing/2014/main" xmlns="" id="{1B35A477-9A99-4697-90A8-5776951F97AE}"/>
              </a:ext>
            </a:extLst>
          </p:cNvPr>
          <p:cNvSpPr>
            <a:spLocks noChangeShapeType="1"/>
          </p:cNvSpPr>
          <p:nvPr/>
        </p:nvSpPr>
        <p:spPr bwMode="auto">
          <a:xfrm>
            <a:off x="2549525" y="1666875"/>
            <a:ext cx="4763" cy="1588"/>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57" name="Line 3">
            <a:extLst>
              <a:ext uri="{FF2B5EF4-FFF2-40B4-BE49-F238E27FC236}">
                <a16:creationId xmlns:a16="http://schemas.microsoft.com/office/drawing/2014/main" xmlns="" id="{4CF1CCFE-2AFD-41BB-A819-2CFB7E12C144}"/>
              </a:ext>
            </a:extLst>
          </p:cNvPr>
          <p:cNvSpPr>
            <a:spLocks noChangeShapeType="1"/>
          </p:cNvSpPr>
          <p:nvPr/>
        </p:nvSpPr>
        <p:spPr bwMode="auto">
          <a:xfrm flipV="1">
            <a:off x="3670300" y="5883275"/>
            <a:ext cx="1588" cy="6350"/>
          </a:xfrm>
          <a:prstGeom prst="line">
            <a:avLst/>
          </a:prstGeom>
          <a:noFill/>
          <a:ln w="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558" name="Text Box 4">
            <a:extLst>
              <a:ext uri="{FF2B5EF4-FFF2-40B4-BE49-F238E27FC236}">
                <a16:creationId xmlns:a16="http://schemas.microsoft.com/office/drawing/2014/main" xmlns="" id="{D3545161-26D3-4CB9-AA63-274F48E2448F}"/>
              </a:ext>
            </a:extLst>
          </p:cNvPr>
          <p:cNvSpPr txBox="1">
            <a:spLocks noChangeArrowheads="1"/>
          </p:cNvSpPr>
          <p:nvPr/>
        </p:nvSpPr>
        <p:spPr bwMode="auto">
          <a:xfrm>
            <a:off x="762000" y="57150"/>
            <a:ext cx="70580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solidFill>
                  <a:srgbClr val="FFFF00"/>
                </a:solidFill>
              </a:rPr>
              <a:t>Computed capture by pumping for 50 years</a:t>
            </a:r>
            <a:endParaRPr lang="en-US" altLang="en-US" sz="2000" b="1" dirty="0">
              <a:solidFill>
                <a:srgbClr val="FFFF00"/>
              </a:solidFill>
            </a:endParaRPr>
          </a:p>
        </p:txBody>
      </p:sp>
    </p:spTree>
    <p:extLst>
      <p:ext uri="{BB962C8B-B14F-4D97-AF65-F5344CB8AC3E}">
        <p14:creationId xmlns:p14="http://schemas.microsoft.com/office/powerpoint/2010/main" xmlns="" val="1418804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bwMode="auto">
          <a:xfrm>
            <a:off x="538163" y="14288"/>
            <a:ext cx="7292975" cy="84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Test using a numerical model</a:t>
            </a:r>
          </a:p>
        </p:txBody>
      </p:sp>
      <p:pic>
        <p:nvPicPr>
          <p:cNvPr id="33795"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7675" y="885825"/>
            <a:ext cx="8205788" cy="591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bwMode="auto">
          <a:xfrm>
            <a:off x="538163" y="14288"/>
            <a:ext cx="7292975" cy="84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Test using a numerical model</a:t>
            </a:r>
          </a:p>
        </p:txBody>
      </p:sp>
      <p:pic>
        <p:nvPicPr>
          <p:cNvPr id="34819"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73275" y="828675"/>
            <a:ext cx="4951413" cy="589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bwMode="auto">
          <a:xfrm>
            <a:off x="538163" y="14288"/>
            <a:ext cx="7292975" cy="84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Test using a numerical model</a:t>
            </a:r>
          </a:p>
        </p:txBody>
      </p:sp>
      <p:pic>
        <p:nvPicPr>
          <p:cNvPr id="35843" name="Picture 1"/>
          <p:cNvPicPr>
            <a:picLocks noChangeAspect="1"/>
          </p:cNvPicPr>
          <p:nvPr/>
        </p:nvPicPr>
        <p:blipFill>
          <a:blip r:embed="rId3" cstate="print">
            <a:extLst>
              <a:ext uri="{28A0092B-C50C-407E-A947-70E740481C1C}">
                <a14:useLocalDpi xmlns:a14="http://schemas.microsoft.com/office/drawing/2010/main" xmlns="" val="0"/>
              </a:ext>
            </a:extLst>
          </a:blip>
          <a:srcRect t="-2" b="47447"/>
          <a:stretch>
            <a:fillRect/>
          </a:stretch>
        </p:blipFill>
        <p:spPr bwMode="auto">
          <a:xfrm>
            <a:off x="95250" y="863600"/>
            <a:ext cx="5892800"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4" name="TextBox 3"/>
          <p:cNvSpPr txBox="1">
            <a:spLocks noChangeArrowheads="1"/>
          </p:cNvSpPr>
          <p:nvPr/>
        </p:nvSpPr>
        <p:spPr bwMode="auto">
          <a:xfrm>
            <a:off x="6305550" y="1266825"/>
            <a:ext cx="2676525"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t>Over time, reduced outflow to this boundary trends towards 3,000 m</a:t>
            </a:r>
            <a:r>
              <a:rPr lang="en-US" altLang="en-US" sz="2000" baseline="30000" dirty="0"/>
              <a:t>3</a:t>
            </a:r>
            <a:r>
              <a:rPr lang="en-US" altLang="en-US" sz="2000" dirty="0"/>
              <a:t>/day</a:t>
            </a:r>
          </a:p>
        </p:txBody>
      </p:sp>
      <p:cxnSp>
        <p:nvCxnSpPr>
          <p:cNvPr id="6" name="Straight Arrow Connector 5"/>
          <p:cNvCxnSpPr/>
          <p:nvPr/>
        </p:nvCxnSpPr>
        <p:spPr>
          <a:xfrm flipH="1">
            <a:off x="5553075" y="1476375"/>
            <a:ext cx="752475" cy="1428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846" name="TextBox 6"/>
          <p:cNvSpPr txBox="1">
            <a:spLocks noChangeArrowheads="1"/>
          </p:cNvSpPr>
          <p:nvPr/>
        </p:nvSpPr>
        <p:spPr bwMode="auto">
          <a:xfrm>
            <a:off x="5124450" y="3440793"/>
            <a:ext cx="3324225"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t>Flow in the perennial reach was reduced by the pumping well; however, all of the capture is from the lower head-dependent boundary. Capture from perennial stream reach therefore does not occur.</a:t>
            </a:r>
          </a:p>
        </p:txBody>
      </p:sp>
      <p:pic>
        <p:nvPicPr>
          <p:cNvPr id="35847" name="Pictur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5725" y="3248025"/>
            <a:ext cx="4572000" cy="301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bwMode="auto">
          <a:xfrm>
            <a:off x="538163" y="14288"/>
            <a:ext cx="7292975" cy="84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Test using a numerical model</a:t>
            </a:r>
          </a:p>
        </p:txBody>
      </p:sp>
      <p:pic>
        <p:nvPicPr>
          <p:cNvPr id="36867"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79463"/>
            <a:ext cx="6124575" cy="441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8" name="TextBox 4"/>
          <p:cNvSpPr txBox="1">
            <a:spLocks noChangeArrowheads="1"/>
          </p:cNvSpPr>
          <p:nvPr/>
        </p:nvSpPr>
        <p:spPr bwMode="auto">
          <a:xfrm>
            <a:off x="6381750" y="1419225"/>
            <a:ext cx="2676525" cy="1570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How does the perennial reach affect the timing of capture?</a:t>
            </a:r>
          </a:p>
        </p:txBody>
      </p:sp>
      <p:sp>
        <p:nvSpPr>
          <p:cNvPr id="36869" name="TextBox 8"/>
          <p:cNvSpPr txBox="1">
            <a:spLocks noChangeArrowheads="1"/>
          </p:cNvSpPr>
          <p:nvPr/>
        </p:nvSpPr>
        <p:spPr bwMode="auto">
          <a:xfrm>
            <a:off x="504825" y="5286375"/>
            <a:ext cx="6146800"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Relative to A, will capture in B occur</a:t>
            </a:r>
          </a:p>
          <a:p>
            <a:pPr eaLnBrk="1" hangingPunct="1"/>
            <a:r>
              <a:rPr lang="en-US" altLang="en-US"/>
              <a:t>			At the same rate? </a:t>
            </a:r>
          </a:p>
          <a:p>
            <a:pPr eaLnBrk="1" hangingPunct="1"/>
            <a:r>
              <a:rPr lang="en-US" altLang="en-US"/>
              <a:t>			At a slower rate?</a:t>
            </a:r>
          </a:p>
          <a:p>
            <a:pPr eaLnBrk="1" hangingPunct="1"/>
            <a:r>
              <a:rPr lang="en-US" altLang="en-US"/>
              <a:t>			At a faster rate?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9012" y="776514"/>
            <a:ext cx="7202487"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 name="Rectangle 2"/>
          <p:cNvSpPr txBox="1">
            <a:spLocks noChangeArrowheads="1"/>
          </p:cNvSpPr>
          <p:nvPr/>
        </p:nvSpPr>
        <p:spPr bwMode="auto">
          <a:xfrm>
            <a:off x="538163" y="14288"/>
            <a:ext cx="7292975" cy="84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First, without perennial reach</a:t>
            </a:r>
          </a:p>
        </p:txBody>
      </p:sp>
      <p:sp>
        <p:nvSpPr>
          <p:cNvPr id="2" name="Oval 1"/>
          <p:cNvSpPr/>
          <p:nvPr/>
        </p:nvSpPr>
        <p:spPr>
          <a:xfrm>
            <a:off x="2844797" y="3439885"/>
            <a:ext cx="290286" cy="3084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7552" y="777240"/>
            <a:ext cx="7197725"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 name="Rectangle 2"/>
          <p:cNvSpPr txBox="1">
            <a:spLocks noChangeArrowheads="1"/>
          </p:cNvSpPr>
          <p:nvPr/>
        </p:nvSpPr>
        <p:spPr bwMode="auto">
          <a:xfrm>
            <a:off x="538163" y="14288"/>
            <a:ext cx="7292975" cy="84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Now with the perennial reach</a:t>
            </a:r>
          </a:p>
        </p:txBody>
      </p:sp>
      <p:sp>
        <p:nvSpPr>
          <p:cNvPr id="4" name="Oval 3"/>
          <p:cNvSpPr/>
          <p:nvPr/>
        </p:nvSpPr>
        <p:spPr>
          <a:xfrm>
            <a:off x="2177153" y="3439885"/>
            <a:ext cx="290286" cy="3084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bwMode="auto">
          <a:xfrm>
            <a:off x="923925" y="158750"/>
            <a:ext cx="7292975"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Similar cases where surface-water depletion is not capture</a:t>
            </a:r>
          </a:p>
        </p:txBody>
      </p:sp>
      <p:sp>
        <p:nvSpPr>
          <p:cNvPr id="2" name="TextBox 1"/>
          <p:cNvSpPr txBox="1"/>
          <p:nvPr/>
        </p:nvSpPr>
        <p:spPr>
          <a:xfrm>
            <a:off x="1498599" y="1210795"/>
            <a:ext cx="6143625" cy="2769989"/>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dirty="0"/>
              <a:t>Lakes with both inflow from groundwater and outflow to groundwater </a:t>
            </a:r>
          </a:p>
          <a:p>
            <a:pPr marL="342900" indent="-342900">
              <a:spcAft>
                <a:spcPts val="1800"/>
              </a:spcAft>
              <a:buFont typeface="Arial" panose="020B0604020202020204" pitchFamily="34" charset="0"/>
              <a:buChar char="•"/>
            </a:pPr>
            <a:r>
              <a:rPr lang="en-US" sz="2400" dirty="0"/>
              <a:t>Springs at which the discharge recharges the aquifer</a:t>
            </a:r>
          </a:p>
          <a:p>
            <a:pPr marL="342900" indent="-342900">
              <a:spcAft>
                <a:spcPts val="1800"/>
              </a:spcAft>
              <a:buFont typeface="Arial" panose="020B0604020202020204" pitchFamily="34" charset="0"/>
              <a:buChar char="•"/>
            </a:pPr>
            <a:r>
              <a:rPr lang="en-US" sz="2400" dirty="0"/>
              <a:t>Any other feature at which there is a flow-through of groundwater</a:t>
            </a:r>
          </a:p>
        </p:txBody>
      </p:sp>
      <p:sp>
        <p:nvSpPr>
          <p:cNvPr id="3" name="Rectangle 2"/>
          <p:cNvSpPr/>
          <p:nvPr/>
        </p:nvSpPr>
        <p:spPr>
          <a:xfrm>
            <a:off x="5657850" y="3873288"/>
            <a:ext cx="2763838" cy="28894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33"/>
          <p:cNvGrpSpPr>
            <a:grpSpLocks/>
          </p:cNvGrpSpPr>
          <p:nvPr/>
        </p:nvGrpSpPr>
        <p:grpSpPr bwMode="auto">
          <a:xfrm rot="10800000">
            <a:off x="6041453" y="6418209"/>
            <a:ext cx="2101737" cy="125224"/>
            <a:chOff x="2771775" y="2438400"/>
            <a:chExt cx="2514600" cy="152400"/>
          </a:xfrm>
        </p:grpSpPr>
        <p:cxnSp>
          <p:nvCxnSpPr>
            <p:cNvPr id="54" name="Straight Connector 34"/>
            <p:cNvCxnSpPr>
              <a:cxnSpLocks noChangeShapeType="1"/>
            </p:cNvCxnSpPr>
            <p:nvPr/>
          </p:nvCxnSpPr>
          <p:spPr bwMode="auto">
            <a:xfrm>
              <a:off x="2771775" y="2438400"/>
              <a:ext cx="152400" cy="152400"/>
            </a:xfrm>
            <a:prstGeom prst="line">
              <a:avLst/>
            </a:prstGeom>
            <a:noFill/>
            <a:ln w="19050" algn="ctr">
              <a:solidFill>
                <a:schemeClr val="bg1"/>
              </a:solidFill>
              <a:round/>
              <a:headEnd/>
              <a:tailEnd/>
            </a:ln>
            <a:extLst>
              <a:ext uri="{909E8E84-426E-40DD-AFC4-6F175D3DCCD1}">
                <a14:hiddenFill xmlns:a14="http://schemas.microsoft.com/office/drawing/2010/main" xmlns="">
                  <a:noFill/>
                </a14:hiddenFill>
              </a:ext>
            </a:extLst>
          </p:spPr>
        </p:cxnSp>
        <p:cxnSp>
          <p:nvCxnSpPr>
            <p:cNvPr id="55" name="Straight Connector 35"/>
            <p:cNvCxnSpPr>
              <a:cxnSpLocks noChangeShapeType="1"/>
            </p:cNvCxnSpPr>
            <p:nvPr/>
          </p:nvCxnSpPr>
          <p:spPr bwMode="auto">
            <a:xfrm>
              <a:off x="2933700" y="2438400"/>
              <a:ext cx="152400" cy="152400"/>
            </a:xfrm>
            <a:prstGeom prst="line">
              <a:avLst/>
            </a:prstGeom>
            <a:noFill/>
            <a:ln w="19050" algn="ctr">
              <a:solidFill>
                <a:schemeClr val="bg1"/>
              </a:solidFill>
              <a:round/>
              <a:headEnd/>
              <a:tailEnd/>
            </a:ln>
            <a:extLst>
              <a:ext uri="{909E8E84-426E-40DD-AFC4-6F175D3DCCD1}">
                <a14:hiddenFill xmlns:a14="http://schemas.microsoft.com/office/drawing/2010/main" xmlns="">
                  <a:noFill/>
                </a14:hiddenFill>
              </a:ext>
            </a:extLst>
          </p:spPr>
        </p:cxnSp>
        <p:cxnSp>
          <p:nvCxnSpPr>
            <p:cNvPr id="56" name="Straight Connector 36"/>
            <p:cNvCxnSpPr>
              <a:cxnSpLocks noChangeShapeType="1"/>
            </p:cNvCxnSpPr>
            <p:nvPr/>
          </p:nvCxnSpPr>
          <p:spPr bwMode="auto">
            <a:xfrm>
              <a:off x="3095625" y="2438400"/>
              <a:ext cx="152400" cy="152400"/>
            </a:xfrm>
            <a:prstGeom prst="line">
              <a:avLst/>
            </a:prstGeom>
            <a:noFill/>
            <a:ln w="19050" algn="ctr">
              <a:solidFill>
                <a:schemeClr val="bg1"/>
              </a:solidFill>
              <a:round/>
              <a:headEnd/>
              <a:tailEnd/>
            </a:ln>
            <a:extLst>
              <a:ext uri="{909E8E84-426E-40DD-AFC4-6F175D3DCCD1}">
                <a14:hiddenFill xmlns:a14="http://schemas.microsoft.com/office/drawing/2010/main" xmlns="">
                  <a:noFill/>
                </a14:hiddenFill>
              </a:ext>
            </a:extLst>
          </p:spPr>
        </p:cxnSp>
        <p:cxnSp>
          <p:nvCxnSpPr>
            <p:cNvPr id="57" name="Straight Connector 37"/>
            <p:cNvCxnSpPr>
              <a:cxnSpLocks noChangeShapeType="1"/>
            </p:cNvCxnSpPr>
            <p:nvPr/>
          </p:nvCxnSpPr>
          <p:spPr bwMode="auto">
            <a:xfrm>
              <a:off x="3248025" y="2438400"/>
              <a:ext cx="152400" cy="152400"/>
            </a:xfrm>
            <a:prstGeom prst="line">
              <a:avLst/>
            </a:prstGeom>
            <a:noFill/>
            <a:ln w="19050" algn="ctr">
              <a:solidFill>
                <a:schemeClr val="bg1"/>
              </a:solidFill>
              <a:round/>
              <a:headEnd/>
              <a:tailEnd/>
            </a:ln>
            <a:extLst>
              <a:ext uri="{909E8E84-426E-40DD-AFC4-6F175D3DCCD1}">
                <a14:hiddenFill xmlns:a14="http://schemas.microsoft.com/office/drawing/2010/main" xmlns="">
                  <a:noFill/>
                </a14:hiddenFill>
              </a:ext>
            </a:extLst>
          </p:spPr>
        </p:cxnSp>
        <p:cxnSp>
          <p:nvCxnSpPr>
            <p:cNvPr id="58" name="Straight Connector 38"/>
            <p:cNvCxnSpPr>
              <a:cxnSpLocks noChangeShapeType="1"/>
            </p:cNvCxnSpPr>
            <p:nvPr/>
          </p:nvCxnSpPr>
          <p:spPr bwMode="auto">
            <a:xfrm>
              <a:off x="3390900" y="2438400"/>
              <a:ext cx="152400" cy="152400"/>
            </a:xfrm>
            <a:prstGeom prst="line">
              <a:avLst/>
            </a:prstGeom>
            <a:noFill/>
            <a:ln w="19050" algn="ctr">
              <a:solidFill>
                <a:schemeClr val="bg1"/>
              </a:solidFill>
              <a:round/>
              <a:headEnd/>
              <a:tailEnd/>
            </a:ln>
            <a:extLst>
              <a:ext uri="{909E8E84-426E-40DD-AFC4-6F175D3DCCD1}">
                <a14:hiddenFill xmlns:a14="http://schemas.microsoft.com/office/drawing/2010/main" xmlns="">
                  <a:noFill/>
                </a14:hiddenFill>
              </a:ext>
            </a:extLst>
          </p:spPr>
        </p:cxnSp>
        <p:cxnSp>
          <p:nvCxnSpPr>
            <p:cNvPr id="59" name="Straight Connector 39"/>
            <p:cNvCxnSpPr>
              <a:cxnSpLocks noChangeShapeType="1"/>
            </p:cNvCxnSpPr>
            <p:nvPr/>
          </p:nvCxnSpPr>
          <p:spPr bwMode="auto">
            <a:xfrm>
              <a:off x="3552825" y="2438400"/>
              <a:ext cx="152400" cy="152400"/>
            </a:xfrm>
            <a:prstGeom prst="line">
              <a:avLst/>
            </a:prstGeom>
            <a:noFill/>
            <a:ln w="19050" algn="ctr">
              <a:solidFill>
                <a:schemeClr val="bg1"/>
              </a:solidFill>
              <a:round/>
              <a:headEnd/>
              <a:tailEnd/>
            </a:ln>
            <a:extLst>
              <a:ext uri="{909E8E84-426E-40DD-AFC4-6F175D3DCCD1}">
                <a14:hiddenFill xmlns:a14="http://schemas.microsoft.com/office/drawing/2010/main" xmlns="">
                  <a:noFill/>
                </a14:hiddenFill>
              </a:ext>
            </a:extLst>
          </p:spPr>
        </p:cxnSp>
        <p:cxnSp>
          <p:nvCxnSpPr>
            <p:cNvPr id="60" name="Straight Connector 40"/>
            <p:cNvCxnSpPr>
              <a:cxnSpLocks noChangeShapeType="1"/>
            </p:cNvCxnSpPr>
            <p:nvPr/>
          </p:nvCxnSpPr>
          <p:spPr bwMode="auto">
            <a:xfrm>
              <a:off x="3714750" y="2438400"/>
              <a:ext cx="152400" cy="152400"/>
            </a:xfrm>
            <a:prstGeom prst="line">
              <a:avLst/>
            </a:prstGeom>
            <a:noFill/>
            <a:ln w="19050" algn="ctr">
              <a:solidFill>
                <a:schemeClr val="bg1"/>
              </a:solidFill>
              <a:round/>
              <a:headEnd/>
              <a:tailEnd/>
            </a:ln>
            <a:extLst>
              <a:ext uri="{909E8E84-426E-40DD-AFC4-6F175D3DCCD1}">
                <a14:hiddenFill xmlns:a14="http://schemas.microsoft.com/office/drawing/2010/main" xmlns="">
                  <a:noFill/>
                </a14:hiddenFill>
              </a:ext>
            </a:extLst>
          </p:spPr>
        </p:cxnSp>
        <p:cxnSp>
          <p:nvCxnSpPr>
            <p:cNvPr id="61" name="Straight Connector 41"/>
            <p:cNvCxnSpPr>
              <a:cxnSpLocks noChangeShapeType="1"/>
            </p:cNvCxnSpPr>
            <p:nvPr/>
          </p:nvCxnSpPr>
          <p:spPr bwMode="auto">
            <a:xfrm>
              <a:off x="3867150" y="2438400"/>
              <a:ext cx="152400" cy="152400"/>
            </a:xfrm>
            <a:prstGeom prst="line">
              <a:avLst/>
            </a:prstGeom>
            <a:noFill/>
            <a:ln w="19050" algn="ctr">
              <a:solidFill>
                <a:schemeClr val="bg1"/>
              </a:solidFill>
              <a:round/>
              <a:headEnd/>
              <a:tailEnd/>
            </a:ln>
            <a:extLst>
              <a:ext uri="{909E8E84-426E-40DD-AFC4-6F175D3DCCD1}">
                <a14:hiddenFill xmlns:a14="http://schemas.microsoft.com/office/drawing/2010/main" xmlns="">
                  <a:noFill/>
                </a14:hiddenFill>
              </a:ext>
            </a:extLst>
          </p:spPr>
        </p:cxnSp>
        <p:cxnSp>
          <p:nvCxnSpPr>
            <p:cNvPr id="62" name="Straight Connector 42"/>
            <p:cNvCxnSpPr>
              <a:cxnSpLocks noChangeShapeType="1"/>
            </p:cNvCxnSpPr>
            <p:nvPr/>
          </p:nvCxnSpPr>
          <p:spPr bwMode="auto">
            <a:xfrm>
              <a:off x="4038600" y="2438400"/>
              <a:ext cx="152400" cy="152400"/>
            </a:xfrm>
            <a:prstGeom prst="line">
              <a:avLst/>
            </a:prstGeom>
            <a:noFill/>
            <a:ln w="19050" algn="ctr">
              <a:solidFill>
                <a:schemeClr val="bg1"/>
              </a:solidFill>
              <a:round/>
              <a:headEnd/>
              <a:tailEnd/>
            </a:ln>
            <a:extLst>
              <a:ext uri="{909E8E84-426E-40DD-AFC4-6F175D3DCCD1}">
                <a14:hiddenFill xmlns:a14="http://schemas.microsoft.com/office/drawing/2010/main" xmlns="">
                  <a:noFill/>
                </a14:hiddenFill>
              </a:ext>
            </a:extLst>
          </p:spPr>
        </p:cxnSp>
        <p:cxnSp>
          <p:nvCxnSpPr>
            <p:cNvPr id="63" name="Straight Connector 43"/>
            <p:cNvCxnSpPr>
              <a:cxnSpLocks noChangeShapeType="1"/>
            </p:cNvCxnSpPr>
            <p:nvPr/>
          </p:nvCxnSpPr>
          <p:spPr bwMode="auto">
            <a:xfrm>
              <a:off x="4200525" y="2438400"/>
              <a:ext cx="152400" cy="152400"/>
            </a:xfrm>
            <a:prstGeom prst="line">
              <a:avLst/>
            </a:prstGeom>
            <a:noFill/>
            <a:ln w="19050" algn="ctr">
              <a:solidFill>
                <a:schemeClr val="bg1"/>
              </a:solidFill>
              <a:round/>
              <a:headEnd/>
              <a:tailEnd/>
            </a:ln>
            <a:extLst>
              <a:ext uri="{909E8E84-426E-40DD-AFC4-6F175D3DCCD1}">
                <a14:hiddenFill xmlns:a14="http://schemas.microsoft.com/office/drawing/2010/main" xmlns="">
                  <a:noFill/>
                </a14:hiddenFill>
              </a:ext>
            </a:extLst>
          </p:spPr>
        </p:cxnSp>
        <p:cxnSp>
          <p:nvCxnSpPr>
            <p:cNvPr id="64" name="Straight Connector 44"/>
            <p:cNvCxnSpPr>
              <a:cxnSpLocks noChangeShapeType="1"/>
            </p:cNvCxnSpPr>
            <p:nvPr/>
          </p:nvCxnSpPr>
          <p:spPr bwMode="auto">
            <a:xfrm>
              <a:off x="4362450" y="2438400"/>
              <a:ext cx="152400" cy="152400"/>
            </a:xfrm>
            <a:prstGeom prst="line">
              <a:avLst/>
            </a:prstGeom>
            <a:noFill/>
            <a:ln w="19050" algn="ctr">
              <a:solidFill>
                <a:schemeClr val="bg1"/>
              </a:solidFill>
              <a:round/>
              <a:headEnd/>
              <a:tailEnd/>
            </a:ln>
            <a:extLst>
              <a:ext uri="{909E8E84-426E-40DD-AFC4-6F175D3DCCD1}">
                <a14:hiddenFill xmlns:a14="http://schemas.microsoft.com/office/drawing/2010/main" xmlns="">
                  <a:noFill/>
                </a14:hiddenFill>
              </a:ext>
            </a:extLst>
          </p:spPr>
        </p:cxnSp>
        <p:cxnSp>
          <p:nvCxnSpPr>
            <p:cNvPr id="65" name="Straight Connector 45"/>
            <p:cNvCxnSpPr>
              <a:cxnSpLocks noChangeShapeType="1"/>
            </p:cNvCxnSpPr>
            <p:nvPr/>
          </p:nvCxnSpPr>
          <p:spPr bwMode="auto">
            <a:xfrm>
              <a:off x="4514850" y="2438400"/>
              <a:ext cx="152400" cy="152400"/>
            </a:xfrm>
            <a:prstGeom prst="line">
              <a:avLst/>
            </a:prstGeom>
            <a:noFill/>
            <a:ln w="19050" algn="ctr">
              <a:solidFill>
                <a:schemeClr val="bg1"/>
              </a:solidFill>
              <a:round/>
              <a:headEnd/>
              <a:tailEnd/>
            </a:ln>
            <a:extLst>
              <a:ext uri="{909E8E84-426E-40DD-AFC4-6F175D3DCCD1}">
                <a14:hiddenFill xmlns:a14="http://schemas.microsoft.com/office/drawing/2010/main" xmlns="">
                  <a:noFill/>
                </a14:hiddenFill>
              </a:ext>
            </a:extLst>
          </p:spPr>
        </p:cxnSp>
        <p:cxnSp>
          <p:nvCxnSpPr>
            <p:cNvPr id="66" name="Straight Connector 46"/>
            <p:cNvCxnSpPr>
              <a:cxnSpLocks noChangeShapeType="1"/>
            </p:cNvCxnSpPr>
            <p:nvPr/>
          </p:nvCxnSpPr>
          <p:spPr bwMode="auto">
            <a:xfrm>
              <a:off x="4657725" y="2438400"/>
              <a:ext cx="152400" cy="152400"/>
            </a:xfrm>
            <a:prstGeom prst="line">
              <a:avLst/>
            </a:prstGeom>
            <a:noFill/>
            <a:ln w="19050" algn="ctr">
              <a:solidFill>
                <a:schemeClr val="bg1"/>
              </a:solidFill>
              <a:round/>
              <a:headEnd/>
              <a:tailEnd/>
            </a:ln>
            <a:extLst>
              <a:ext uri="{909E8E84-426E-40DD-AFC4-6F175D3DCCD1}">
                <a14:hiddenFill xmlns:a14="http://schemas.microsoft.com/office/drawing/2010/main" xmlns="">
                  <a:noFill/>
                </a14:hiddenFill>
              </a:ext>
            </a:extLst>
          </p:spPr>
        </p:cxnSp>
        <p:cxnSp>
          <p:nvCxnSpPr>
            <p:cNvPr id="67" name="Straight Connector 47"/>
            <p:cNvCxnSpPr>
              <a:cxnSpLocks noChangeShapeType="1"/>
            </p:cNvCxnSpPr>
            <p:nvPr/>
          </p:nvCxnSpPr>
          <p:spPr bwMode="auto">
            <a:xfrm>
              <a:off x="4819650" y="2438400"/>
              <a:ext cx="152400" cy="152400"/>
            </a:xfrm>
            <a:prstGeom prst="line">
              <a:avLst/>
            </a:prstGeom>
            <a:noFill/>
            <a:ln w="19050" algn="ctr">
              <a:solidFill>
                <a:schemeClr val="bg1"/>
              </a:solidFill>
              <a:round/>
              <a:headEnd/>
              <a:tailEnd/>
            </a:ln>
            <a:extLst>
              <a:ext uri="{909E8E84-426E-40DD-AFC4-6F175D3DCCD1}">
                <a14:hiddenFill xmlns:a14="http://schemas.microsoft.com/office/drawing/2010/main" xmlns="">
                  <a:noFill/>
                </a14:hiddenFill>
              </a:ext>
            </a:extLst>
          </p:spPr>
        </p:cxnSp>
        <p:cxnSp>
          <p:nvCxnSpPr>
            <p:cNvPr id="68" name="Straight Connector 48"/>
            <p:cNvCxnSpPr>
              <a:cxnSpLocks noChangeShapeType="1"/>
            </p:cNvCxnSpPr>
            <p:nvPr/>
          </p:nvCxnSpPr>
          <p:spPr bwMode="auto">
            <a:xfrm>
              <a:off x="4981575" y="2438400"/>
              <a:ext cx="152400" cy="152400"/>
            </a:xfrm>
            <a:prstGeom prst="line">
              <a:avLst/>
            </a:prstGeom>
            <a:noFill/>
            <a:ln w="19050" algn="ctr">
              <a:solidFill>
                <a:schemeClr val="bg1"/>
              </a:solidFill>
              <a:round/>
              <a:headEnd/>
              <a:tailEnd/>
            </a:ln>
            <a:extLst>
              <a:ext uri="{909E8E84-426E-40DD-AFC4-6F175D3DCCD1}">
                <a14:hiddenFill xmlns:a14="http://schemas.microsoft.com/office/drawing/2010/main" xmlns="">
                  <a:noFill/>
                </a14:hiddenFill>
              </a:ext>
            </a:extLst>
          </p:spPr>
        </p:cxnSp>
        <p:cxnSp>
          <p:nvCxnSpPr>
            <p:cNvPr id="69" name="Straight Connector 49"/>
            <p:cNvCxnSpPr>
              <a:cxnSpLocks noChangeShapeType="1"/>
            </p:cNvCxnSpPr>
            <p:nvPr/>
          </p:nvCxnSpPr>
          <p:spPr bwMode="auto">
            <a:xfrm>
              <a:off x="5133975" y="2438400"/>
              <a:ext cx="152400" cy="152400"/>
            </a:xfrm>
            <a:prstGeom prst="line">
              <a:avLst/>
            </a:prstGeom>
            <a:noFill/>
            <a:ln w="19050" algn="ctr">
              <a:solidFill>
                <a:schemeClr val="bg1"/>
              </a:solidFill>
              <a:round/>
              <a:headEnd/>
              <a:tailEnd/>
            </a:ln>
            <a:extLst>
              <a:ext uri="{909E8E84-426E-40DD-AFC4-6F175D3DCCD1}">
                <a14:hiddenFill xmlns:a14="http://schemas.microsoft.com/office/drawing/2010/main" xmlns="">
                  <a:noFill/>
                </a14:hiddenFill>
              </a:ext>
            </a:extLst>
          </p:spPr>
        </p:cxnSp>
        <p:cxnSp>
          <p:nvCxnSpPr>
            <p:cNvPr id="71" name="Straight Connector 50"/>
            <p:cNvCxnSpPr>
              <a:cxnSpLocks noChangeShapeType="1"/>
            </p:cNvCxnSpPr>
            <p:nvPr/>
          </p:nvCxnSpPr>
          <p:spPr bwMode="auto">
            <a:xfrm>
              <a:off x="2771775" y="2590800"/>
              <a:ext cx="2514600" cy="0"/>
            </a:xfrm>
            <a:prstGeom prst="line">
              <a:avLst/>
            </a:prstGeom>
            <a:noFill/>
            <a:ln w="19050" algn="ctr">
              <a:solidFill>
                <a:schemeClr val="bg1"/>
              </a:solidFill>
              <a:round/>
              <a:headEnd/>
              <a:tailEnd/>
            </a:ln>
            <a:extLst>
              <a:ext uri="{909E8E84-426E-40DD-AFC4-6F175D3DCCD1}">
                <a14:hiddenFill xmlns:a14="http://schemas.microsoft.com/office/drawing/2010/main" xmlns="">
                  <a:noFill/>
                </a14:hiddenFill>
              </a:ext>
            </a:extLst>
          </p:spPr>
        </p:cxnSp>
      </p:grpSp>
      <p:sp>
        <p:nvSpPr>
          <p:cNvPr id="72" name="Freeform 42"/>
          <p:cNvSpPr>
            <a:spLocks/>
          </p:cNvSpPr>
          <p:nvPr/>
        </p:nvSpPr>
        <p:spPr bwMode="auto">
          <a:xfrm>
            <a:off x="6041453" y="4195480"/>
            <a:ext cx="2109698" cy="2222729"/>
          </a:xfrm>
          <a:custGeom>
            <a:avLst/>
            <a:gdLst>
              <a:gd name="T0" fmla="*/ 0 w 2524125"/>
              <a:gd name="T1" fmla="*/ 2705100 h 2705100"/>
              <a:gd name="T2" fmla="*/ 0 w 2524125"/>
              <a:gd name="T3" fmla="*/ 171450 h 2705100"/>
              <a:gd name="T4" fmla="*/ 104775 w 2524125"/>
              <a:gd name="T5" fmla="*/ 152400 h 2705100"/>
              <a:gd name="T6" fmla="*/ 314325 w 2524125"/>
              <a:gd name="T7" fmla="*/ 161925 h 2705100"/>
              <a:gd name="T8" fmla="*/ 561975 w 2524125"/>
              <a:gd name="T9" fmla="*/ 133350 h 2705100"/>
              <a:gd name="T10" fmla="*/ 771525 w 2524125"/>
              <a:gd name="T11" fmla="*/ 95250 h 2705100"/>
              <a:gd name="T12" fmla="*/ 828675 w 2524125"/>
              <a:gd name="T13" fmla="*/ 266700 h 2705100"/>
              <a:gd name="T14" fmla="*/ 838200 w 2524125"/>
              <a:gd name="T15" fmla="*/ 533400 h 2705100"/>
              <a:gd name="T16" fmla="*/ 923925 w 2524125"/>
              <a:gd name="T17" fmla="*/ 819150 h 2705100"/>
              <a:gd name="T18" fmla="*/ 1219200 w 2524125"/>
              <a:gd name="T19" fmla="*/ 866775 h 2705100"/>
              <a:gd name="T20" fmla="*/ 1514475 w 2524125"/>
              <a:gd name="T21" fmla="*/ 885825 h 2705100"/>
              <a:gd name="T22" fmla="*/ 1695450 w 2524125"/>
              <a:gd name="T23" fmla="*/ 809625 h 2705100"/>
              <a:gd name="T24" fmla="*/ 1714500 w 2524125"/>
              <a:gd name="T25" fmla="*/ 514350 h 2705100"/>
              <a:gd name="T26" fmla="*/ 1714500 w 2524125"/>
              <a:gd name="T27" fmla="*/ 180975 h 2705100"/>
              <a:gd name="T28" fmla="*/ 1752600 w 2524125"/>
              <a:gd name="T29" fmla="*/ 47625 h 2705100"/>
              <a:gd name="T30" fmla="*/ 1914525 w 2524125"/>
              <a:gd name="T31" fmla="*/ 0 h 2705100"/>
              <a:gd name="T32" fmla="*/ 2152650 w 2524125"/>
              <a:gd name="T33" fmla="*/ 0 h 2705100"/>
              <a:gd name="T34" fmla="*/ 2524125 w 2524125"/>
              <a:gd name="T35" fmla="*/ 0 h 2705100"/>
              <a:gd name="T36" fmla="*/ 2514600 w 2524125"/>
              <a:gd name="T37" fmla="*/ 2695575 h 2705100"/>
              <a:gd name="T38" fmla="*/ 0 w 2524125"/>
              <a:gd name="T39" fmla="*/ 2705100 h 27051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24125" h="2705100">
                <a:moveTo>
                  <a:pt x="0" y="2705100"/>
                </a:moveTo>
                <a:lnTo>
                  <a:pt x="0" y="171450"/>
                </a:lnTo>
                <a:lnTo>
                  <a:pt x="104775" y="152400"/>
                </a:lnTo>
                <a:lnTo>
                  <a:pt x="314325" y="161925"/>
                </a:lnTo>
                <a:lnTo>
                  <a:pt x="561975" y="133350"/>
                </a:lnTo>
                <a:lnTo>
                  <a:pt x="771525" y="95250"/>
                </a:lnTo>
                <a:lnTo>
                  <a:pt x="828675" y="266700"/>
                </a:lnTo>
                <a:lnTo>
                  <a:pt x="838200" y="533400"/>
                </a:lnTo>
                <a:lnTo>
                  <a:pt x="923925" y="819150"/>
                </a:lnTo>
                <a:lnTo>
                  <a:pt x="1219200" y="866775"/>
                </a:lnTo>
                <a:lnTo>
                  <a:pt x="1514475" y="885825"/>
                </a:lnTo>
                <a:lnTo>
                  <a:pt x="1695450" y="809625"/>
                </a:lnTo>
                <a:lnTo>
                  <a:pt x="1714500" y="514350"/>
                </a:lnTo>
                <a:lnTo>
                  <a:pt x="1714500" y="180975"/>
                </a:lnTo>
                <a:lnTo>
                  <a:pt x="1752600" y="47625"/>
                </a:lnTo>
                <a:lnTo>
                  <a:pt x="1914525" y="0"/>
                </a:lnTo>
                <a:lnTo>
                  <a:pt x="2152650" y="0"/>
                </a:lnTo>
                <a:lnTo>
                  <a:pt x="2524125" y="0"/>
                </a:lnTo>
                <a:lnTo>
                  <a:pt x="2514600" y="2695575"/>
                </a:lnTo>
                <a:lnTo>
                  <a:pt x="0" y="2705100"/>
                </a:lnTo>
                <a:close/>
              </a:path>
            </a:pathLst>
          </a:custGeom>
          <a:solidFill>
            <a:srgbClr val="BB9B72"/>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wrap="none" lIns="0" rIns="0" bIns="0"/>
          <a:lstStyle/>
          <a:p>
            <a:endParaRPr lang="en-US"/>
          </a:p>
        </p:txBody>
      </p:sp>
      <p:sp>
        <p:nvSpPr>
          <p:cNvPr id="73" name="Freeform 65"/>
          <p:cNvSpPr>
            <a:spLocks/>
          </p:cNvSpPr>
          <p:nvPr/>
        </p:nvSpPr>
        <p:spPr bwMode="auto">
          <a:xfrm>
            <a:off x="6734071" y="4430275"/>
            <a:ext cx="740384" cy="485244"/>
          </a:xfrm>
          <a:custGeom>
            <a:avLst/>
            <a:gdLst>
              <a:gd name="T0" fmla="*/ 0 w 885825"/>
              <a:gd name="T1" fmla="*/ 0 h 590550"/>
              <a:gd name="T2" fmla="*/ 885825 w 885825"/>
              <a:gd name="T3" fmla="*/ 0 h 590550"/>
              <a:gd name="T4" fmla="*/ 876300 w 885825"/>
              <a:gd name="T5" fmla="*/ 276225 h 590550"/>
              <a:gd name="T6" fmla="*/ 866775 w 885825"/>
              <a:gd name="T7" fmla="*/ 485775 h 590550"/>
              <a:gd name="T8" fmla="*/ 882678 w 885825"/>
              <a:gd name="T9" fmla="*/ 517580 h 590550"/>
              <a:gd name="T10" fmla="*/ 685800 w 885825"/>
              <a:gd name="T11" fmla="*/ 590550 h 590550"/>
              <a:gd name="T12" fmla="*/ 447675 w 885825"/>
              <a:gd name="T13" fmla="*/ 581025 h 590550"/>
              <a:gd name="T14" fmla="*/ 104775 w 885825"/>
              <a:gd name="T15" fmla="*/ 523875 h 590550"/>
              <a:gd name="T16" fmla="*/ 9525 w 885825"/>
              <a:gd name="T17" fmla="*/ 257175 h 590550"/>
              <a:gd name="T18" fmla="*/ 9525 w 885825"/>
              <a:gd name="T19" fmla="*/ 123825 h 590550"/>
              <a:gd name="T20" fmla="*/ 0 w 885825"/>
              <a:gd name="T21" fmla="*/ 0 h 590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85825" h="590550">
                <a:moveTo>
                  <a:pt x="0" y="0"/>
                </a:moveTo>
                <a:lnTo>
                  <a:pt x="885825" y="0"/>
                </a:lnTo>
                <a:lnTo>
                  <a:pt x="876300" y="276225"/>
                </a:lnTo>
                <a:cubicBezTo>
                  <a:pt x="873125" y="346075"/>
                  <a:pt x="865712" y="445549"/>
                  <a:pt x="866775" y="485775"/>
                </a:cubicBezTo>
                <a:cubicBezTo>
                  <a:pt x="867838" y="526001"/>
                  <a:pt x="877377" y="506978"/>
                  <a:pt x="882678" y="517580"/>
                </a:cubicBezTo>
                <a:lnTo>
                  <a:pt x="685800" y="590550"/>
                </a:lnTo>
                <a:lnTo>
                  <a:pt x="447675" y="581025"/>
                </a:lnTo>
                <a:lnTo>
                  <a:pt x="104775" y="523875"/>
                </a:lnTo>
                <a:lnTo>
                  <a:pt x="9525" y="257175"/>
                </a:lnTo>
                <a:lnTo>
                  <a:pt x="9525" y="123825"/>
                </a:lnTo>
                <a:lnTo>
                  <a:pt x="0" y="0"/>
                </a:lnTo>
                <a:close/>
              </a:path>
            </a:pathLst>
          </a:custGeom>
          <a:solidFill>
            <a:srgbClr val="0000FF"/>
          </a:solidFill>
          <a:ln w="9525" cap="flat" cmpd="sng" algn="ctr">
            <a:solidFill>
              <a:srgbClr val="0000FF"/>
            </a:solidFill>
            <a:prstDash val="solid"/>
            <a:round/>
            <a:headEnd type="none" w="med" len="med"/>
            <a:tailEnd type="none" w="med" len="med"/>
          </a:ln>
        </p:spPr>
        <p:txBody>
          <a:bodyPr wrap="none" lIns="0" rIns="0" bIns="0"/>
          <a:lstStyle/>
          <a:p>
            <a:endParaRPr lang="en-US"/>
          </a:p>
        </p:txBody>
      </p:sp>
      <p:cxnSp>
        <p:nvCxnSpPr>
          <p:cNvPr id="74" name="Straight Connector 67"/>
          <p:cNvCxnSpPr>
            <a:cxnSpLocks noChangeShapeType="1"/>
            <a:stCxn id="72" idx="13"/>
          </p:cNvCxnSpPr>
          <p:nvPr/>
        </p:nvCxnSpPr>
        <p:spPr bwMode="auto">
          <a:xfrm>
            <a:off x="7482416" y="4430275"/>
            <a:ext cx="764268" cy="75134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lgn="ctr">
                <a:solidFill>
                  <a:srgbClr val="000000"/>
                </a:solidFill>
                <a:round/>
                <a:headEnd/>
                <a:tailEnd/>
              </a14:hiddenLine>
            </a:ext>
          </a:extLst>
        </p:spPr>
      </p:cxnSp>
      <p:cxnSp>
        <p:nvCxnSpPr>
          <p:cNvPr id="75" name="Straight Connector 71"/>
          <p:cNvCxnSpPr>
            <a:cxnSpLocks noChangeShapeType="1"/>
          </p:cNvCxnSpPr>
          <p:nvPr/>
        </p:nvCxnSpPr>
        <p:spPr bwMode="auto">
          <a:xfrm flipV="1">
            <a:off x="7474455" y="4388534"/>
            <a:ext cx="676696" cy="39133"/>
          </a:xfrm>
          <a:prstGeom prst="line">
            <a:avLst/>
          </a:prstGeom>
          <a:noFill/>
          <a:ln w="19050" algn="ctr">
            <a:solidFill>
              <a:srgbClr val="0000FF"/>
            </a:solidFill>
            <a:round/>
            <a:headEnd/>
            <a:tailEnd/>
          </a:ln>
          <a:extLst>
            <a:ext uri="{909E8E84-426E-40DD-AFC4-6F175D3DCCD1}">
              <a14:hiddenFill xmlns:a14="http://schemas.microsoft.com/office/drawing/2010/main" xmlns="">
                <a:noFill/>
              </a14:hiddenFill>
            </a:ext>
          </a:extLst>
        </p:spPr>
      </p:cxnSp>
      <p:cxnSp>
        <p:nvCxnSpPr>
          <p:cNvPr id="76" name="Straight Connector 75"/>
          <p:cNvCxnSpPr>
            <a:cxnSpLocks noChangeShapeType="1"/>
          </p:cNvCxnSpPr>
          <p:nvPr/>
        </p:nvCxnSpPr>
        <p:spPr bwMode="auto">
          <a:xfrm flipV="1">
            <a:off x="6041453" y="4431579"/>
            <a:ext cx="700579" cy="39133"/>
          </a:xfrm>
          <a:prstGeom prst="line">
            <a:avLst/>
          </a:prstGeom>
          <a:noFill/>
          <a:ln w="19050" algn="ctr">
            <a:solidFill>
              <a:srgbClr val="0000FF"/>
            </a:solidFill>
            <a:round/>
            <a:headEnd/>
            <a:tailEnd/>
          </a:ln>
          <a:extLst>
            <a:ext uri="{909E8E84-426E-40DD-AFC4-6F175D3DCCD1}">
              <a14:hiddenFill xmlns:a14="http://schemas.microsoft.com/office/drawing/2010/main" xmlns="">
                <a:noFill/>
              </a14:hiddenFill>
            </a:ext>
          </a:extLst>
        </p:spPr>
      </p:cxnSp>
      <p:sp>
        <p:nvSpPr>
          <p:cNvPr id="77" name="TextBox 77"/>
          <p:cNvSpPr txBox="1">
            <a:spLocks noChangeArrowheads="1"/>
          </p:cNvSpPr>
          <p:nvPr/>
        </p:nvSpPr>
        <p:spPr bwMode="auto">
          <a:xfrm>
            <a:off x="6864972" y="4144271"/>
            <a:ext cx="478581" cy="2528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 typeface="Wingdings" pitchFamily="2" charset="2"/>
              <a:buNone/>
            </a:pPr>
            <a:r>
              <a:rPr lang="en-US" altLang="en-US" sz="1400" dirty="0">
                <a:solidFill>
                  <a:schemeClr val="bg1"/>
                </a:solidFill>
                <a:cs typeface="Arial" pitchFamily="34" charset="0"/>
              </a:rPr>
              <a:t>Lake</a:t>
            </a:r>
          </a:p>
        </p:txBody>
      </p:sp>
      <p:cxnSp>
        <p:nvCxnSpPr>
          <p:cNvPr id="78" name="Straight Connector 81"/>
          <p:cNvCxnSpPr>
            <a:cxnSpLocks noChangeShapeType="1"/>
          </p:cNvCxnSpPr>
          <p:nvPr/>
        </p:nvCxnSpPr>
        <p:spPr bwMode="auto">
          <a:xfrm flipV="1">
            <a:off x="7522222" y="4622024"/>
            <a:ext cx="398056" cy="19567"/>
          </a:xfrm>
          <a:prstGeom prst="line">
            <a:avLst/>
          </a:prstGeom>
          <a:noFill/>
          <a:ln w="57150" algn="ctr">
            <a:solidFill>
              <a:srgbClr val="0000FF"/>
            </a:solidFill>
            <a:round/>
            <a:headEnd type="triangle" w="med" len="med"/>
            <a:tailEnd/>
          </a:ln>
          <a:extLst>
            <a:ext uri="{909E8E84-426E-40DD-AFC4-6F175D3DCCD1}">
              <a14:hiddenFill xmlns:a14="http://schemas.microsoft.com/office/drawing/2010/main" xmlns="">
                <a:noFill/>
              </a14:hiddenFill>
            </a:ext>
          </a:extLst>
        </p:spPr>
      </p:cxnSp>
      <p:cxnSp>
        <p:nvCxnSpPr>
          <p:cNvPr id="79" name="Straight Connector 83"/>
          <p:cNvCxnSpPr>
            <a:cxnSpLocks noChangeShapeType="1"/>
          </p:cNvCxnSpPr>
          <p:nvPr/>
        </p:nvCxnSpPr>
        <p:spPr bwMode="auto">
          <a:xfrm flipV="1">
            <a:off x="6192714" y="4685941"/>
            <a:ext cx="398056" cy="19566"/>
          </a:xfrm>
          <a:prstGeom prst="line">
            <a:avLst/>
          </a:prstGeom>
          <a:noFill/>
          <a:ln w="57150" algn="ctr">
            <a:solidFill>
              <a:srgbClr val="0000FF"/>
            </a:solidFill>
            <a:round/>
            <a:headEnd type="triangle" w="med" len="med"/>
            <a:tailEnd/>
          </a:ln>
          <a:extLst>
            <a:ext uri="{909E8E84-426E-40DD-AFC4-6F175D3DCCD1}">
              <a14:hiddenFill xmlns:a14="http://schemas.microsoft.com/office/drawing/2010/main" xmlns="">
                <a:noFill/>
              </a14:hiddenFill>
            </a:ext>
          </a:extLst>
        </p:spPr>
      </p:cxnSp>
      <p:grpSp>
        <p:nvGrpSpPr>
          <p:cNvPr id="80" name="Group 107"/>
          <p:cNvGrpSpPr>
            <a:grpSpLocks/>
          </p:cNvGrpSpPr>
          <p:nvPr/>
        </p:nvGrpSpPr>
        <p:grpSpPr bwMode="auto">
          <a:xfrm>
            <a:off x="7946815" y="4091126"/>
            <a:ext cx="75630" cy="1189630"/>
            <a:chOff x="8128632" y="533400"/>
            <a:chExt cx="91441" cy="1447800"/>
          </a:xfrm>
        </p:grpSpPr>
        <p:sp>
          <p:nvSpPr>
            <p:cNvPr id="81" name="Rectangle 80"/>
            <p:cNvSpPr/>
            <p:nvPr/>
          </p:nvSpPr>
          <p:spPr bwMode="auto">
            <a:xfrm>
              <a:off x="8128632" y="533400"/>
              <a:ext cx="91441" cy="1447800"/>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0" scaled="1"/>
              <a:tileRect/>
            </a:gradFill>
            <a:ln w="9525" cap="flat" cmpd="sng" algn="ctr">
              <a:noFill/>
              <a:prstDash val="solid"/>
              <a:round/>
              <a:headEnd type="none" w="med" len="med"/>
              <a:tailEnd type="none" w="med" len="med"/>
            </a:ln>
            <a:effectLst/>
          </p:spPr>
          <p:txBody>
            <a:bodyPr wrap="none" lIns="0" rIns="0" bIns="0"/>
            <a:lstStyle/>
            <a:p>
              <a:pPr marL="2514600" defTabSz="342900">
                <a:defRPr/>
              </a:pPr>
              <a:endParaRPr lang="en-US">
                <a:latin typeface="Arial" charset="0"/>
              </a:endParaRPr>
            </a:p>
          </p:txBody>
        </p:sp>
        <p:grpSp>
          <p:nvGrpSpPr>
            <p:cNvPr id="82" name="Group 106"/>
            <p:cNvGrpSpPr>
              <a:grpSpLocks/>
            </p:cNvGrpSpPr>
            <p:nvPr/>
          </p:nvGrpSpPr>
          <p:grpSpPr bwMode="auto">
            <a:xfrm>
              <a:off x="8128632" y="1381384"/>
              <a:ext cx="91441" cy="599816"/>
              <a:chOff x="6248400" y="5534025"/>
              <a:chExt cx="91441" cy="599816"/>
            </a:xfrm>
          </p:grpSpPr>
          <p:cxnSp>
            <p:nvCxnSpPr>
              <p:cNvPr id="83" name="Straight Connector 90"/>
              <p:cNvCxnSpPr>
                <a:cxnSpLocks noChangeShapeType="1"/>
              </p:cNvCxnSpPr>
              <p:nvPr/>
            </p:nvCxnSpPr>
            <p:spPr bwMode="auto">
              <a:xfrm>
                <a:off x="6248400" y="5933905"/>
                <a:ext cx="91440" cy="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cxnSp>
            <p:nvCxnSpPr>
              <p:cNvPr id="84" name="Straight Connector 91"/>
              <p:cNvCxnSpPr>
                <a:cxnSpLocks noChangeShapeType="1"/>
              </p:cNvCxnSpPr>
              <p:nvPr/>
            </p:nvCxnSpPr>
            <p:spPr bwMode="auto">
              <a:xfrm>
                <a:off x="6248401" y="5973893"/>
                <a:ext cx="91440" cy="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cxnSp>
            <p:nvCxnSpPr>
              <p:cNvPr id="85" name="Straight Connector 92"/>
              <p:cNvCxnSpPr>
                <a:cxnSpLocks noChangeShapeType="1"/>
              </p:cNvCxnSpPr>
              <p:nvPr/>
            </p:nvCxnSpPr>
            <p:spPr bwMode="auto">
              <a:xfrm>
                <a:off x="6248400" y="5853929"/>
                <a:ext cx="91440" cy="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cxnSp>
            <p:nvCxnSpPr>
              <p:cNvPr id="86" name="Straight Connector 93"/>
              <p:cNvCxnSpPr>
                <a:cxnSpLocks noChangeShapeType="1"/>
              </p:cNvCxnSpPr>
              <p:nvPr/>
            </p:nvCxnSpPr>
            <p:spPr bwMode="auto">
              <a:xfrm>
                <a:off x="6248401" y="5893917"/>
                <a:ext cx="91440" cy="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cxnSp>
            <p:nvCxnSpPr>
              <p:cNvPr id="87" name="Straight Connector 94"/>
              <p:cNvCxnSpPr>
                <a:cxnSpLocks noChangeShapeType="1"/>
              </p:cNvCxnSpPr>
              <p:nvPr/>
            </p:nvCxnSpPr>
            <p:spPr bwMode="auto">
              <a:xfrm>
                <a:off x="6248400" y="6093857"/>
                <a:ext cx="91440" cy="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cxnSp>
            <p:nvCxnSpPr>
              <p:cNvPr id="88" name="Straight Connector 95"/>
              <p:cNvCxnSpPr>
                <a:cxnSpLocks noChangeShapeType="1"/>
              </p:cNvCxnSpPr>
              <p:nvPr/>
            </p:nvCxnSpPr>
            <p:spPr bwMode="auto">
              <a:xfrm>
                <a:off x="6248401" y="6133841"/>
                <a:ext cx="91440" cy="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cxnSp>
            <p:nvCxnSpPr>
              <p:cNvPr id="89" name="Straight Connector 96"/>
              <p:cNvCxnSpPr>
                <a:cxnSpLocks noChangeShapeType="1"/>
              </p:cNvCxnSpPr>
              <p:nvPr/>
            </p:nvCxnSpPr>
            <p:spPr bwMode="auto">
              <a:xfrm>
                <a:off x="6248400" y="6013881"/>
                <a:ext cx="91440" cy="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cxnSp>
            <p:nvCxnSpPr>
              <p:cNvPr id="90" name="Straight Connector 97"/>
              <p:cNvCxnSpPr>
                <a:cxnSpLocks noChangeShapeType="1"/>
              </p:cNvCxnSpPr>
              <p:nvPr/>
            </p:nvCxnSpPr>
            <p:spPr bwMode="auto">
              <a:xfrm>
                <a:off x="6248401" y="6053869"/>
                <a:ext cx="91440" cy="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cxnSp>
            <p:nvCxnSpPr>
              <p:cNvPr id="91" name="Straight Connector 98"/>
              <p:cNvCxnSpPr>
                <a:cxnSpLocks noChangeShapeType="1"/>
              </p:cNvCxnSpPr>
              <p:nvPr/>
            </p:nvCxnSpPr>
            <p:spPr bwMode="auto">
              <a:xfrm>
                <a:off x="6248400" y="5614001"/>
                <a:ext cx="91440" cy="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cxnSp>
            <p:nvCxnSpPr>
              <p:cNvPr id="92" name="Straight Connector 99"/>
              <p:cNvCxnSpPr>
                <a:cxnSpLocks noChangeShapeType="1"/>
              </p:cNvCxnSpPr>
              <p:nvPr/>
            </p:nvCxnSpPr>
            <p:spPr bwMode="auto">
              <a:xfrm>
                <a:off x="6248401" y="5653989"/>
                <a:ext cx="91440" cy="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cxnSp>
            <p:nvCxnSpPr>
              <p:cNvPr id="93" name="Straight Connector 100"/>
              <p:cNvCxnSpPr>
                <a:cxnSpLocks noChangeShapeType="1"/>
              </p:cNvCxnSpPr>
              <p:nvPr/>
            </p:nvCxnSpPr>
            <p:spPr bwMode="auto">
              <a:xfrm>
                <a:off x="6248400" y="5534025"/>
                <a:ext cx="91440" cy="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cxnSp>
            <p:nvCxnSpPr>
              <p:cNvPr id="94" name="Straight Connector 101"/>
              <p:cNvCxnSpPr>
                <a:cxnSpLocks noChangeShapeType="1"/>
              </p:cNvCxnSpPr>
              <p:nvPr/>
            </p:nvCxnSpPr>
            <p:spPr bwMode="auto">
              <a:xfrm>
                <a:off x="6248401" y="5574013"/>
                <a:ext cx="91440" cy="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cxnSp>
            <p:nvCxnSpPr>
              <p:cNvPr id="95" name="Straight Connector 102"/>
              <p:cNvCxnSpPr>
                <a:cxnSpLocks noChangeShapeType="1"/>
              </p:cNvCxnSpPr>
              <p:nvPr/>
            </p:nvCxnSpPr>
            <p:spPr bwMode="auto">
              <a:xfrm>
                <a:off x="6248400" y="5773953"/>
                <a:ext cx="91440" cy="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cxnSp>
            <p:nvCxnSpPr>
              <p:cNvPr id="96" name="Straight Connector 103"/>
              <p:cNvCxnSpPr>
                <a:cxnSpLocks noChangeShapeType="1"/>
              </p:cNvCxnSpPr>
              <p:nvPr/>
            </p:nvCxnSpPr>
            <p:spPr bwMode="auto">
              <a:xfrm>
                <a:off x="6248401" y="5813941"/>
                <a:ext cx="91440" cy="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cxnSp>
            <p:nvCxnSpPr>
              <p:cNvPr id="97" name="Straight Connector 104"/>
              <p:cNvCxnSpPr>
                <a:cxnSpLocks noChangeShapeType="1"/>
              </p:cNvCxnSpPr>
              <p:nvPr/>
            </p:nvCxnSpPr>
            <p:spPr bwMode="auto">
              <a:xfrm>
                <a:off x="6248400" y="5693977"/>
                <a:ext cx="91440" cy="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cxnSp>
            <p:nvCxnSpPr>
              <p:cNvPr id="98" name="Straight Connector 105"/>
              <p:cNvCxnSpPr>
                <a:cxnSpLocks noChangeShapeType="1"/>
              </p:cNvCxnSpPr>
              <p:nvPr/>
            </p:nvCxnSpPr>
            <p:spPr bwMode="auto">
              <a:xfrm>
                <a:off x="6248401" y="5733965"/>
                <a:ext cx="91440" cy="0"/>
              </a:xfrm>
              <a:prstGeom prst="line">
                <a:avLst/>
              </a:prstGeom>
              <a:noFill/>
              <a:ln w="9525" algn="ctr">
                <a:solidFill>
                  <a:schemeClr val="accent1"/>
                </a:solidFill>
                <a:round/>
                <a:headEnd/>
                <a:tailEnd/>
              </a:ln>
              <a:extLst>
                <a:ext uri="{909E8E84-426E-40DD-AFC4-6F175D3DCCD1}">
                  <a14:hiddenFill xmlns:a14="http://schemas.microsoft.com/office/drawing/2010/main" xmlns="">
                    <a:noFill/>
                  </a14:hiddenFill>
                </a:ext>
              </a:extLst>
            </p:spPr>
          </p:cxnSp>
        </p:grpSp>
      </p:grpSp>
      <p:sp>
        <p:nvSpPr>
          <p:cNvPr id="99" name="TextBox 98"/>
          <p:cNvSpPr txBox="1"/>
          <p:nvPr/>
        </p:nvSpPr>
        <p:spPr>
          <a:xfrm>
            <a:off x="7929566" y="3878506"/>
            <a:ext cx="444496" cy="253057"/>
          </a:xfrm>
          <a:prstGeom prst="rect">
            <a:avLst/>
          </a:prstGeom>
          <a:noFill/>
        </p:spPr>
        <p:txBody>
          <a:bodyPr wrap="none">
            <a:spAutoFit/>
          </a:bodyPr>
          <a:lstStyle/>
          <a:p>
            <a:pPr>
              <a:buFont typeface="Wingdings" pitchFamily="2" charset="2"/>
              <a:buNone/>
              <a:defRPr/>
            </a:pPr>
            <a:r>
              <a:rPr lang="en-US" sz="1400" dirty="0">
                <a:solidFill>
                  <a:schemeClr val="bg1"/>
                </a:solidFill>
                <a:cs typeface="Arial" pitchFamily="34" charset="0"/>
              </a:rPr>
              <a:t>Well</a:t>
            </a:r>
          </a:p>
        </p:txBody>
      </p:sp>
      <p:sp>
        <p:nvSpPr>
          <p:cNvPr id="100" name="TextBox 77"/>
          <p:cNvSpPr txBox="1">
            <a:spLocks noChangeArrowheads="1"/>
          </p:cNvSpPr>
          <p:nvPr/>
        </p:nvSpPr>
        <p:spPr bwMode="auto">
          <a:xfrm>
            <a:off x="5685192" y="3904594"/>
            <a:ext cx="967277" cy="226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 typeface="Wingdings" pitchFamily="2" charset="2"/>
              <a:buNone/>
            </a:pPr>
            <a:r>
              <a:rPr lang="en-US" altLang="en-US" sz="1200" dirty="0">
                <a:solidFill>
                  <a:schemeClr val="bg1"/>
                </a:solidFill>
                <a:cs typeface="Arial" pitchFamily="34" charset="0"/>
              </a:rPr>
              <a:t>Cross section: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bwMode="auto">
          <a:xfrm>
            <a:off x="923925" y="158750"/>
            <a:ext cx="7292975"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Summary and Considerations for GW Models</a:t>
            </a:r>
          </a:p>
        </p:txBody>
      </p:sp>
      <p:sp>
        <p:nvSpPr>
          <p:cNvPr id="2" name="TextBox 1"/>
          <p:cNvSpPr txBox="1"/>
          <p:nvPr/>
        </p:nvSpPr>
        <p:spPr>
          <a:xfrm>
            <a:off x="406400" y="1176325"/>
            <a:ext cx="8461829" cy="3754874"/>
          </a:xfrm>
          <a:prstGeom prst="rect">
            <a:avLst/>
          </a:prstGeom>
          <a:noFill/>
        </p:spPr>
        <p:txBody>
          <a:bodyPr wrap="square" rtlCol="0">
            <a:spAutoFit/>
          </a:bodyPr>
          <a:lstStyle/>
          <a:p>
            <a:pPr>
              <a:spcAft>
                <a:spcPts val="1200"/>
              </a:spcAft>
            </a:pPr>
            <a:r>
              <a:rPr lang="en-US" sz="2200" dirty="0"/>
              <a:t>Summary:</a:t>
            </a:r>
          </a:p>
          <a:p>
            <a:pPr marL="342900" indent="-342900">
              <a:spcAft>
                <a:spcPts val="1200"/>
              </a:spcAft>
              <a:buFont typeface="Arial" panose="020B0604020202020204" pitchFamily="34" charset="0"/>
              <a:buChar char="•"/>
            </a:pPr>
            <a:r>
              <a:rPr lang="en-US" sz="2200" dirty="0"/>
              <a:t>Capture of streamflow does not occur from streams that lose all water to the aquifer or from isolated perennial stream reaches.</a:t>
            </a:r>
          </a:p>
          <a:p>
            <a:pPr marL="342900" indent="-342900">
              <a:spcAft>
                <a:spcPts val="1200"/>
              </a:spcAft>
              <a:buFont typeface="Arial" panose="020B0604020202020204" pitchFamily="34" charset="0"/>
              <a:buChar char="•"/>
            </a:pPr>
            <a:r>
              <a:rPr lang="en-US" sz="2200" dirty="0"/>
              <a:t>Nearby groundwater pumping </a:t>
            </a:r>
            <a:r>
              <a:rPr lang="en-US" sz="2200" u="sng" dirty="0"/>
              <a:t>will</a:t>
            </a:r>
            <a:r>
              <a:rPr lang="en-US" sz="2200" dirty="0"/>
              <a:t> cause streamflow depletion in these reaches.</a:t>
            </a:r>
          </a:p>
          <a:p>
            <a:pPr marL="342900" indent="-342900">
              <a:spcAft>
                <a:spcPts val="1200"/>
              </a:spcAft>
              <a:buFont typeface="Arial" panose="020B0604020202020204" pitchFamily="34" charset="0"/>
              <a:buChar char="•"/>
            </a:pPr>
            <a:r>
              <a:rPr lang="en-US" sz="2200" dirty="0"/>
              <a:t>Furthermore, these features can have effects on the timing of capture.</a:t>
            </a:r>
          </a:p>
          <a:p>
            <a:pPr marL="342900" indent="-342900">
              <a:spcAft>
                <a:spcPts val="1200"/>
              </a:spcAft>
              <a:buFont typeface="Arial" panose="020B0604020202020204" pitchFamily="34" charset="0"/>
              <a:buChar char="•"/>
            </a:pPr>
            <a:r>
              <a:rPr lang="en-US" sz="2200" dirty="0"/>
              <a:t>It is important to simulate these features using MODFLOW STR, SFR, LAK, or similar packages.</a:t>
            </a:r>
          </a:p>
        </p:txBody>
      </p:sp>
    </p:spTree>
    <p:extLst>
      <p:ext uri="{BB962C8B-B14F-4D97-AF65-F5344CB8AC3E}">
        <p14:creationId xmlns:p14="http://schemas.microsoft.com/office/powerpoint/2010/main" xmlns="" val="805871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70874EF-19DD-4785-998E-B073696EBA5A}"/>
              </a:ext>
            </a:extLst>
          </p:cNvPr>
          <p:cNvSpPr txBox="1"/>
          <p:nvPr/>
        </p:nvSpPr>
        <p:spPr>
          <a:xfrm>
            <a:off x="1211580" y="169814"/>
            <a:ext cx="6720840" cy="461665"/>
          </a:xfrm>
          <a:prstGeom prst="rect">
            <a:avLst/>
          </a:prstGeom>
          <a:noFill/>
        </p:spPr>
        <p:txBody>
          <a:bodyPr wrap="square" rtlCol="0">
            <a:spAutoFit/>
          </a:bodyPr>
          <a:lstStyle/>
          <a:p>
            <a:pPr algn="ctr"/>
            <a:r>
              <a:rPr lang="en-US" sz="2400" dirty="0">
                <a:solidFill>
                  <a:srgbClr val="FFFF00"/>
                </a:solidFill>
              </a:rPr>
              <a:t>Artificial Boundary Conditions</a:t>
            </a:r>
          </a:p>
        </p:txBody>
      </p:sp>
      <p:pic>
        <p:nvPicPr>
          <p:cNvPr id="4" name="Picture 3">
            <a:extLst>
              <a:ext uri="{FF2B5EF4-FFF2-40B4-BE49-F238E27FC236}">
                <a16:creationId xmlns:a16="http://schemas.microsoft.com/office/drawing/2014/main" xmlns="" id="{F085CFD8-8BA5-4606-91AC-A84DAFDBC17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19542" y="726486"/>
            <a:ext cx="4564138" cy="6131513"/>
          </a:xfrm>
          <a:prstGeom prst="rect">
            <a:avLst/>
          </a:prstGeom>
        </p:spPr>
      </p:pic>
    </p:spTree>
    <p:extLst>
      <p:ext uri="{BB962C8B-B14F-4D97-AF65-F5344CB8AC3E}">
        <p14:creationId xmlns:p14="http://schemas.microsoft.com/office/powerpoint/2010/main" xmlns="" val="535376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bwMode="auto">
          <a:xfrm>
            <a:off x="923925" y="158750"/>
            <a:ext cx="7292975"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Implications for the Upper San Pedro Basin</a:t>
            </a:r>
          </a:p>
        </p:txBody>
      </p:sp>
      <p:sp>
        <p:nvSpPr>
          <p:cNvPr id="2" name="TextBox 1"/>
          <p:cNvSpPr txBox="1"/>
          <p:nvPr/>
        </p:nvSpPr>
        <p:spPr>
          <a:xfrm>
            <a:off x="406400" y="1176325"/>
            <a:ext cx="8461829" cy="393954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dirty="0"/>
              <a:t>The river now is a series of perennial and ephemeral reaches– groundwater pumping can deplete streamflow but cannot capture surface-water flow.</a:t>
            </a:r>
          </a:p>
          <a:p>
            <a:pPr marL="342900" indent="-342900">
              <a:spcAft>
                <a:spcPts val="1200"/>
              </a:spcAft>
              <a:buFont typeface="Arial" panose="020B0604020202020204" pitchFamily="34" charset="0"/>
              <a:buChar char="•"/>
            </a:pPr>
            <a:r>
              <a:rPr lang="en-US" sz="2200" dirty="0"/>
              <a:t>All capture in the upper San Pedro Basin will be in the form of reduced evapotranspiration.</a:t>
            </a:r>
          </a:p>
          <a:p>
            <a:pPr marL="342900" indent="-342900">
              <a:spcAft>
                <a:spcPts val="1200"/>
              </a:spcAft>
              <a:buFont typeface="Arial" panose="020B0604020202020204" pitchFamily="34" charset="0"/>
              <a:buChar char="•"/>
            </a:pPr>
            <a:r>
              <a:rPr lang="en-US" sz="2200" dirty="0"/>
              <a:t>Timing of capture shown on the capture map should be thought of as applying to a well affecting the predevelopment system.</a:t>
            </a:r>
          </a:p>
          <a:p>
            <a:pPr marL="342900" indent="-342900">
              <a:spcAft>
                <a:spcPts val="1200"/>
              </a:spcAft>
              <a:buFont typeface="Arial" panose="020B0604020202020204" pitchFamily="34" charset="0"/>
              <a:buChar char="•"/>
            </a:pPr>
            <a:r>
              <a:rPr lang="en-US" sz="2200" dirty="0"/>
              <a:t>To better understand effects of pumping on the river, the model by Pool and Dickinson (2007) should be updated and expanded to the north to minimize effects of artificial boundaries.</a:t>
            </a:r>
          </a:p>
        </p:txBody>
      </p:sp>
    </p:spTree>
    <p:extLst>
      <p:ext uri="{BB962C8B-B14F-4D97-AF65-F5344CB8AC3E}">
        <p14:creationId xmlns:p14="http://schemas.microsoft.com/office/powerpoint/2010/main" xmlns="" val="3328986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0D7C0-9979-436B-B1A6-349811819707}"/>
              </a:ext>
            </a:extLst>
          </p:cNvPr>
          <p:cNvSpPr>
            <a:spLocks noGrp="1"/>
          </p:cNvSpPr>
          <p:nvPr>
            <p:ph type="title"/>
          </p:nvPr>
        </p:nvSpPr>
        <p:spPr/>
        <p:txBody>
          <a:bodyPr/>
          <a:lstStyle/>
          <a:p>
            <a:r>
              <a:rPr lang="en-US" sz="3600" dirty="0">
                <a:solidFill>
                  <a:srgbClr val="FFFF00"/>
                </a:solidFill>
              </a:rPr>
              <a:t>Constructing the Capture Map</a:t>
            </a:r>
          </a:p>
        </p:txBody>
      </p:sp>
      <p:sp>
        <p:nvSpPr>
          <p:cNvPr id="3" name="Content Placeholder 2">
            <a:extLst>
              <a:ext uri="{FF2B5EF4-FFF2-40B4-BE49-F238E27FC236}">
                <a16:creationId xmlns:a16="http://schemas.microsoft.com/office/drawing/2014/main" xmlns="" id="{4C91201A-AEFF-48F2-B30F-FE9357FEE852}"/>
              </a:ext>
            </a:extLst>
          </p:cNvPr>
          <p:cNvSpPr>
            <a:spLocks noGrp="1"/>
          </p:cNvSpPr>
          <p:nvPr>
            <p:ph idx="1"/>
          </p:nvPr>
        </p:nvSpPr>
        <p:spPr/>
        <p:txBody>
          <a:bodyPr/>
          <a:lstStyle/>
          <a:p>
            <a:r>
              <a:rPr lang="en-US" sz="2400" dirty="0"/>
              <a:t>To preserve linearity, the starting point for capture simulations was predevelopment conditions (1902). The river was simulated as through-flowing at that time.</a:t>
            </a:r>
            <a:br>
              <a:rPr lang="en-US" sz="2400" dirty="0"/>
            </a:br>
            <a:endParaRPr lang="en-US" sz="2400" dirty="0"/>
          </a:p>
          <a:p>
            <a:r>
              <a:rPr lang="en-US" sz="2400" dirty="0"/>
              <a:t>A computer program ran the model repeatedly, each time with a low-rate pumping well in a different location in the lower basin-fill aquifer.</a:t>
            </a:r>
            <a:br>
              <a:rPr lang="en-US" sz="2400" dirty="0"/>
            </a:br>
            <a:endParaRPr lang="en-US" sz="2400" dirty="0"/>
          </a:p>
          <a:p>
            <a:r>
              <a:rPr lang="en-US" sz="2400" dirty="0"/>
              <a:t>Capture values were contoured at specific times– 10, 50, and 100 years, to make capture maps for those times.</a:t>
            </a:r>
          </a:p>
          <a:p>
            <a:endParaRPr lang="en-US" sz="2400" dirty="0"/>
          </a:p>
        </p:txBody>
      </p:sp>
    </p:spTree>
    <p:extLst>
      <p:ext uri="{BB962C8B-B14F-4D97-AF65-F5344CB8AC3E}">
        <p14:creationId xmlns:p14="http://schemas.microsoft.com/office/powerpoint/2010/main" xmlns="" val="3900790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0D7C0-9979-436B-B1A6-349811819707}"/>
              </a:ext>
            </a:extLst>
          </p:cNvPr>
          <p:cNvSpPr>
            <a:spLocks noGrp="1"/>
          </p:cNvSpPr>
          <p:nvPr>
            <p:ph type="title"/>
          </p:nvPr>
        </p:nvSpPr>
        <p:spPr/>
        <p:txBody>
          <a:bodyPr/>
          <a:lstStyle/>
          <a:p>
            <a:r>
              <a:rPr lang="en-US" sz="3600" dirty="0">
                <a:solidFill>
                  <a:srgbClr val="FFFF00"/>
                </a:solidFill>
              </a:rPr>
              <a:t>Impact</a:t>
            </a:r>
          </a:p>
        </p:txBody>
      </p:sp>
      <p:sp>
        <p:nvSpPr>
          <p:cNvPr id="3" name="Content Placeholder 2">
            <a:extLst>
              <a:ext uri="{FF2B5EF4-FFF2-40B4-BE49-F238E27FC236}">
                <a16:creationId xmlns:a16="http://schemas.microsoft.com/office/drawing/2014/main" xmlns="" id="{4C91201A-AEFF-48F2-B30F-FE9357FEE852}"/>
              </a:ext>
            </a:extLst>
          </p:cNvPr>
          <p:cNvSpPr>
            <a:spLocks noGrp="1"/>
          </p:cNvSpPr>
          <p:nvPr>
            <p:ph idx="1"/>
          </p:nvPr>
        </p:nvSpPr>
        <p:spPr/>
        <p:txBody>
          <a:bodyPr/>
          <a:lstStyle/>
          <a:p>
            <a:r>
              <a:rPr lang="en-US" sz="2400" dirty="0"/>
              <a:t>The local water community in the Upper San Pedro Basin embraced the capture map as a way to understand the timing of effects of pumping on the river.</a:t>
            </a:r>
            <a:br>
              <a:rPr lang="en-US" sz="2400" dirty="0"/>
            </a:br>
            <a:endParaRPr lang="en-US" sz="2400" dirty="0"/>
          </a:p>
          <a:p>
            <a:r>
              <a:rPr lang="en-US" sz="2400" dirty="0"/>
              <a:t>Several dozen scientific papers have referenced the Capture Map, with some of them recreating it with different methodologies.</a:t>
            </a:r>
            <a:br>
              <a:rPr lang="en-US" sz="2400" dirty="0"/>
            </a:br>
            <a:endParaRPr lang="en-US" sz="2400" dirty="0"/>
          </a:p>
          <a:p>
            <a:pPr marL="0" indent="0">
              <a:buNone/>
            </a:pPr>
            <a:r>
              <a:rPr lang="en-US" sz="2400" b="1" dirty="0"/>
              <a:t>… but what are the best uses of the Capture Map for today’s upper San Pedro River?</a:t>
            </a:r>
          </a:p>
        </p:txBody>
      </p:sp>
    </p:spTree>
    <p:extLst>
      <p:ext uri="{BB962C8B-B14F-4D97-AF65-F5344CB8AC3E}">
        <p14:creationId xmlns:p14="http://schemas.microsoft.com/office/powerpoint/2010/main" xmlns="" val="3956256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0D7C0-9979-436B-B1A6-349811819707}"/>
              </a:ext>
            </a:extLst>
          </p:cNvPr>
          <p:cNvSpPr>
            <a:spLocks noGrp="1"/>
          </p:cNvSpPr>
          <p:nvPr>
            <p:ph type="title"/>
          </p:nvPr>
        </p:nvSpPr>
        <p:spPr/>
        <p:txBody>
          <a:bodyPr/>
          <a:lstStyle/>
          <a:p>
            <a:r>
              <a:rPr lang="en-US" sz="2800" dirty="0">
                <a:solidFill>
                  <a:srgbClr val="FFFF00"/>
                </a:solidFill>
              </a:rPr>
              <a:t>Educating People on the Somewhat Obvious</a:t>
            </a:r>
          </a:p>
        </p:txBody>
      </p:sp>
      <p:sp>
        <p:nvSpPr>
          <p:cNvPr id="3" name="Content Placeholder 2">
            <a:extLst>
              <a:ext uri="{FF2B5EF4-FFF2-40B4-BE49-F238E27FC236}">
                <a16:creationId xmlns:a16="http://schemas.microsoft.com/office/drawing/2014/main" xmlns="" id="{4C91201A-AEFF-48F2-B30F-FE9357FEE852}"/>
              </a:ext>
            </a:extLst>
          </p:cNvPr>
          <p:cNvSpPr>
            <a:spLocks noGrp="1"/>
          </p:cNvSpPr>
          <p:nvPr>
            <p:ph idx="1"/>
          </p:nvPr>
        </p:nvSpPr>
        <p:spPr>
          <a:xfrm>
            <a:off x="457200" y="1166018"/>
            <a:ext cx="8229600" cy="1773125"/>
          </a:xfrm>
        </p:spPr>
        <p:txBody>
          <a:bodyPr/>
          <a:lstStyle/>
          <a:p>
            <a:pPr marL="0" indent="0">
              <a:buNone/>
            </a:pPr>
            <a:r>
              <a:rPr lang="en-US" sz="2000" dirty="0"/>
              <a:t>If you pump or recharge water close to the river, effects on surface water will occur relatively quickly.</a:t>
            </a:r>
          </a:p>
          <a:p>
            <a:pPr marL="0" indent="0">
              <a:buNone/>
            </a:pPr>
            <a:r>
              <a:rPr lang="en-US" sz="2000" dirty="0"/>
              <a:t>Response time increases with increasing distance from the river.</a:t>
            </a:r>
            <a:br>
              <a:rPr lang="en-US" sz="2000" dirty="0"/>
            </a:br>
            <a:endParaRPr lang="en-US" sz="2000" dirty="0"/>
          </a:p>
          <a:p>
            <a:pPr marL="0" indent="0">
              <a:buNone/>
            </a:pPr>
            <a:r>
              <a:rPr lang="en-US" sz="2000" dirty="0"/>
              <a:t>Glover’s analytical solution for capture:</a:t>
            </a:r>
          </a:p>
        </p:txBody>
      </p:sp>
      <p:grpSp>
        <p:nvGrpSpPr>
          <p:cNvPr id="6" name="Group 5">
            <a:extLst>
              <a:ext uri="{FF2B5EF4-FFF2-40B4-BE49-F238E27FC236}">
                <a16:creationId xmlns:a16="http://schemas.microsoft.com/office/drawing/2014/main" xmlns="" id="{D22CE5A5-0DC8-4C76-B2EB-7CCE768E246A}"/>
              </a:ext>
            </a:extLst>
          </p:cNvPr>
          <p:cNvGrpSpPr/>
          <p:nvPr/>
        </p:nvGrpSpPr>
        <p:grpSpPr>
          <a:xfrm>
            <a:off x="1371600" y="3538135"/>
            <a:ext cx="6139543" cy="584775"/>
            <a:chOff x="1619794" y="3056502"/>
            <a:chExt cx="6139543" cy="584775"/>
          </a:xfrm>
        </p:grpSpPr>
        <p:sp>
          <p:nvSpPr>
            <p:cNvPr id="4" name="TextBox 3">
              <a:extLst>
                <a:ext uri="{FF2B5EF4-FFF2-40B4-BE49-F238E27FC236}">
                  <a16:creationId xmlns:a16="http://schemas.microsoft.com/office/drawing/2014/main" xmlns="" id="{D9D58E2E-268E-49E3-8120-159DBA99FEC9}"/>
                </a:ext>
              </a:extLst>
            </p:cNvPr>
            <p:cNvSpPr txBox="1"/>
            <p:nvPr/>
          </p:nvSpPr>
          <p:spPr>
            <a:xfrm>
              <a:off x="1619794" y="3056502"/>
              <a:ext cx="6139543" cy="584775"/>
            </a:xfrm>
            <a:prstGeom prst="rect">
              <a:avLst/>
            </a:prstGeom>
            <a:noFill/>
          </p:spPr>
          <p:txBody>
            <a:bodyPr wrap="square" rtlCol="0">
              <a:spAutoFit/>
            </a:bodyPr>
            <a:lstStyle/>
            <a:p>
              <a:r>
                <a:rPr lang="pl-PL" sz="3200" i="1" dirty="0">
                  <a:latin typeface="Times New Roman" panose="02020603050405020304" pitchFamily="18" charset="0"/>
                  <a:cs typeface="Times New Roman" panose="02020603050405020304" pitchFamily="18" charset="0"/>
                </a:rPr>
                <a:t>Q</a:t>
              </a:r>
              <a:r>
                <a:rPr lang="en-US" sz="3200" i="1" baseline="-25000" dirty="0">
                  <a:latin typeface="Times New Roman" panose="02020603050405020304" pitchFamily="18" charset="0"/>
                  <a:cs typeface="Times New Roman" panose="02020603050405020304" pitchFamily="18" charset="0"/>
                </a:rPr>
                <a:t>s</a:t>
              </a:r>
              <a:r>
                <a:rPr lang="pl-PL" sz="3200" i="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 = </a:t>
              </a:r>
              <a:r>
                <a:rPr lang="pl-PL" sz="3200" i="1" dirty="0">
                  <a:latin typeface="Times New Roman" panose="02020603050405020304" pitchFamily="18" charset="0"/>
                  <a:cs typeface="Times New Roman" panose="02020603050405020304" pitchFamily="18" charset="0"/>
                </a:rPr>
                <a:t>Q</a:t>
              </a:r>
              <a:r>
                <a:rPr lang="en-US" sz="3200" i="1" baseline="-25000" dirty="0">
                  <a:latin typeface="Times New Roman" panose="02020603050405020304" pitchFamily="18" charset="0"/>
                  <a:cs typeface="Times New Roman" panose="02020603050405020304" pitchFamily="18" charset="0"/>
                </a:rPr>
                <a:t>w</a:t>
              </a:r>
              <a:r>
                <a:rPr lang="pl-PL" sz="3200" i="1" dirty="0">
                  <a:latin typeface="Times New Roman" panose="02020603050405020304" pitchFamily="18" charset="0"/>
                  <a:cs typeface="Times New Roman" panose="02020603050405020304" pitchFamily="18" charset="0"/>
                </a:rPr>
                <a:t> erfc</a:t>
              </a:r>
              <a:r>
                <a:rPr lang="en-US" sz="3200" i="1" dirty="0">
                  <a:latin typeface="Times New Roman" panose="02020603050405020304" pitchFamily="18" charset="0"/>
                  <a:cs typeface="Times New Roman" panose="02020603050405020304" pitchFamily="18" charset="0"/>
                </a:rPr>
                <a:t>(</a:t>
              </a:r>
              <a:r>
                <a:rPr lang="pl-PL" sz="3200" i="1" dirty="0">
                  <a:latin typeface="Times New Roman" panose="02020603050405020304" pitchFamily="18" charset="0"/>
                  <a:cs typeface="Times New Roman" panose="02020603050405020304" pitchFamily="18" charset="0"/>
                </a:rPr>
                <a:t> z </a:t>
              </a:r>
              <a:r>
                <a:rPr lang="en-US" sz="3200" i="1" dirty="0">
                  <a:latin typeface="Times New Roman" panose="02020603050405020304" pitchFamily="18" charset="0"/>
                  <a:cs typeface="Times New Roman" panose="02020603050405020304" pitchFamily="18" charset="0"/>
                </a:rPr>
                <a:t>); z =</a:t>
              </a:r>
              <a:r>
                <a:rPr lang="pl-PL" sz="3200" i="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d</a:t>
              </a:r>
              <a:r>
                <a:rPr lang="en-US" sz="3200" i="1" baseline="30000" dirty="0">
                  <a:latin typeface="Times New Roman" panose="02020603050405020304" pitchFamily="18" charset="0"/>
                  <a:cs typeface="Times New Roman" panose="02020603050405020304" pitchFamily="18" charset="0"/>
                </a:rPr>
                <a:t>2</a:t>
              </a:r>
              <a:r>
                <a:rPr lang="en-US" sz="3200" i="1" dirty="0">
                  <a:latin typeface="Times New Roman" panose="02020603050405020304" pitchFamily="18" charset="0"/>
                  <a:cs typeface="Times New Roman" panose="02020603050405020304" pitchFamily="18" charset="0"/>
                </a:rPr>
                <a:t>S</a:t>
              </a:r>
              <a:r>
                <a:rPr lang="pl-PL" sz="3200" i="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/(4Tt)</a:t>
              </a:r>
            </a:p>
          </p:txBody>
        </p:sp>
        <p:sp>
          <p:nvSpPr>
            <p:cNvPr id="5" name="Freeform: Shape 4">
              <a:extLst>
                <a:ext uri="{FF2B5EF4-FFF2-40B4-BE49-F238E27FC236}">
                  <a16:creationId xmlns:a16="http://schemas.microsoft.com/office/drawing/2014/main" xmlns="" id="{866ECE56-0A79-48A9-B714-713D51F300F0}"/>
                </a:ext>
              </a:extLst>
            </p:cNvPr>
            <p:cNvSpPr/>
            <p:nvPr/>
          </p:nvSpPr>
          <p:spPr>
            <a:xfrm>
              <a:off x="5290457" y="3079574"/>
              <a:ext cx="1946366" cy="561703"/>
            </a:xfrm>
            <a:custGeom>
              <a:avLst/>
              <a:gdLst>
                <a:gd name="connsiteX0" fmla="*/ 0 w 1946366"/>
                <a:gd name="connsiteY0" fmla="*/ 457200 h 561703"/>
                <a:gd name="connsiteX1" fmla="*/ 65314 w 1946366"/>
                <a:gd name="connsiteY1" fmla="*/ 561703 h 561703"/>
                <a:gd name="connsiteX2" fmla="*/ 169817 w 1946366"/>
                <a:gd name="connsiteY2" fmla="*/ 0 h 561703"/>
                <a:gd name="connsiteX3" fmla="*/ 1946366 w 1946366"/>
                <a:gd name="connsiteY3" fmla="*/ 0 h 561703"/>
                <a:gd name="connsiteX4" fmla="*/ 1946366 w 1946366"/>
                <a:gd name="connsiteY4" fmla="*/ 13063 h 561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366" h="561703">
                  <a:moveTo>
                    <a:pt x="0" y="457200"/>
                  </a:moveTo>
                  <a:lnTo>
                    <a:pt x="65314" y="561703"/>
                  </a:lnTo>
                  <a:lnTo>
                    <a:pt x="169817" y="0"/>
                  </a:lnTo>
                  <a:lnTo>
                    <a:pt x="1946366" y="0"/>
                  </a:lnTo>
                  <a:lnTo>
                    <a:pt x="1946366" y="1306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184083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262259">
            <a:off x="277011" y="1651232"/>
            <a:ext cx="3200080" cy="4895850"/>
          </a:xfrm>
          <a:prstGeom prst="rect">
            <a:avLst/>
          </a:prstGeom>
          <a:effectLst>
            <a:outerShdw blurRad="177800" dist="152400" dir="2700000" algn="tl" rotWithShape="0">
              <a:prstClr val="black">
                <a:alpha val="40000"/>
              </a:prstClr>
            </a:outerShdw>
          </a:effectLst>
        </p:spPr>
      </p:pic>
      <p:sp>
        <p:nvSpPr>
          <p:cNvPr id="27650" name="Text Box 2"/>
          <p:cNvSpPr txBox="1">
            <a:spLocks noChangeArrowheads="1"/>
          </p:cNvSpPr>
          <p:nvPr/>
        </p:nvSpPr>
        <p:spPr bwMode="auto">
          <a:xfrm>
            <a:off x="1319213" y="269875"/>
            <a:ext cx="6799262"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dirty="0">
                <a:solidFill>
                  <a:srgbClr val="FFFF00"/>
                </a:solidFill>
                <a:latin typeface="Arial Rounded MT Bold" pitchFamily="34" charset="0"/>
              </a:rPr>
              <a:t>Capture</a:t>
            </a: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34935" y="1000124"/>
            <a:ext cx="6092953" cy="2962275"/>
          </a:xfrm>
          <a:prstGeom prst="rect">
            <a:avLst/>
          </a:prstGeom>
          <a:effectLst>
            <a:outerShdw blurRad="177800" dist="152400" dir="2700000" algn="tl" rotWithShape="0">
              <a:prstClr val="black">
                <a:alpha val="40000"/>
              </a:prstClr>
            </a:outerShdw>
          </a:effectLst>
        </p:spPr>
      </p:pic>
      <p:sp>
        <p:nvSpPr>
          <p:cNvPr id="6" name="Freeform 5"/>
          <p:cNvSpPr/>
          <p:nvPr/>
        </p:nvSpPr>
        <p:spPr>
          <a:xfrm>
            <a:off x="3082374" y="1149303"/>
            <a:ext cx="5724782" cy="1406548"/>
          </a:xfrm>
          <a:custGeom>
            <a:avLst/>
            <a:gdLst>
              <a:gd name="connsiteX0" fmla="*/ 95250 w 5429250"/>
              <a:gd name="connsiteY0" fmla="*/ 0 h 1257300"/>
              <a:gd name="connsiteX1" fmla="*/ 47625 w 5429250"/>
              <a:gd name="connsiteY1" fmla="*/ 76200 h 1257300"/>
              <a:gd name="connsiteX2" fmla="*/ 47625 w 5429250"/>
              <a:gd name="connsiteY2" fmla="*/ 180975 h 1257300"/>
              <a:gd name="connsiteX3" fmla="*/ 171450 w 5429250"/>
              <a:gd name="connsiteY3" fmla="*/ 228600 h 1257300"/>
              <a:gd name="connsiteX4" fmla="*/ 257175 w 5429250"/>
              <a:gd name="connsiteY4" fmla="*/ 238125 h 1257300"/>
              <a:gd name="connsiteX5" fmla="*/ 238125 w 5429250"/>
              <a:gd name="connsiteY5" fmla="*/ 323850 h 1257300"/>
              <a:gd name="connsiteX6" fmla="*/ 266700 w 5429250"/>
              <a:gd name="connsiteY6" fmla="*/ 419100 h 1257300"/>
              <a:gd name="connsiteX7" fmla="*/ 114300 w 5429250"/>
              <a:gd name="connsiteY7" fmla="*/ 428625 h 1257300"/>
              <a:gd name="connsiteX8" fmla="*/ 57150 w 5429250"/>
              <a:gd name="connsiteY8" fmla="*/ 552450 h 1257300"/>
              <a:gd name="connsiteX9" fmla="*/ 85725 w 5429250"/>
              <a:gd name="connsiteY9" fmla="*/ 638175 h 1257300"/>
              <a:gd name="connsiteX10" fmla="*/ 95250 w 5429250"/>
              <a:gd name="connsiteY10" fmla="*/ 647700 h 1257300"/>
              <a:gd name="connsiteX11" fmla="*/ 57150 w 5429250"/>
              <a:gd name="connsiteY11" fmla="*/ 723900 h 1257300"/>
              <a:gd name="connsiteX12" fmla="*/ 47625 w 5429250"/>
              <a:gd name="connsiteY12" fmla="*/ 800100 h 1257300"/>
              <a:gd name="connsiteX13" fmla="*/ 76200 w 5429250"/>
              <a:gd name="connsiteY13" fmla="*/ 857250 h 1257300"/>
              <a:gd name="connsiteX14" fmla="*/ 66675 w 5429250"/>
              <a:gd name="connsiteY14" fmla="*/ 904875 h 1257300"/>
              <a:gd name="connsiteX15" fmla="*/ 66675 w 5429250"/>
              <a:gd name="connsiteY15" fmla="*/ 904875 h 1257300"/>
              <a:gd name="connsiteX16" fmla="*/ 0 w 5429250"/>
              <a:gd name="connsiteY16" fmla="*/ 990600 h 1257300"/>
              <a:gd name="connsiteX17" fmla="*/ 57150 w 5429250"/>
              <a:gd name="connsiteY17" fmla="*/ 1028700 h 1257300"/>
              <a:gd name="connsiteX18" fmla="*/ 104775 w 5429250"/>
              <a:gd name="connsiteY18" fmla="*/ 1057275 h 1257300"/>
              <a:gd name="connsiteX19" fmla="*/ 38100 w 5429250"/>
              <a:gd name="connsiteY19" fmla="*/ 1104900 h 1257300"/>
              <a:gd name="connsiteX20" fmla="*/ 19050 w 5429250"/>
              <a:gd name="connsiteY20" fmla="*/ 1181100 h 1257300"/>
              <a:gd name="connsiteX21" fmla="*/ 66675 w 5429250"/>
              <a:gd name="connsiteY21" fmla="*/ 1247775 h 1257300"/>
              <a:gd name="connsiteX22" fmla="*/ 247650 w 5429250"/>
              <a:gd name="connsiteY22" fmla="*/ 1257300 h 1257300"/>
              <a:gd name="connsiteX23" fmla="*/ 628650 w 5429250"/>
              <a:gd name="connsiteY23" fmla="*/ 1238250 h 1257300"/>
              <a:gd name="connsiteX24" fmla="*/ 876300 w 5429250"/>
              <a:gd name="connsiteY24" fmla="*/ 1238250 h 1257300"/>
              <a:gd name="connsiteX25" fmla="*/ 1409700 w 5429250"/>
              <a:gd name="connsiteY25" fmla="*/ 1247775 h 1257300"/>
              <a:gd name="connsiteX26" fmla="*/ 1743075 w 5429250"/>
              <a:gd name="connsiteY26" fmla="*/ 1257300 h 1257300"/>
              <a:gd name="connsiteX27" fmla="*/ 1990725 w 5429250"/>
              <a:gd name="connsiteY27" fmla="*/ 1257300 h 1257300"/>
              <a:gd name="connsiteX28" fmla="*/ 2276475 w 5429250"/>
              <a:gd name="connsiteY28" fmla="*/ 1247775 h 1257300"/>
              <a:gd name="connsiteX29" fmla="*/ 2524125 w 5429250"/>
              <a:gd name="connsiteY29" fmla="*/ 1247775 h 1257300"/>
              <a:gd name="connsiteX30" fmla="*/ 2752725 w 5429250"/>
              <a:gd name="connsiteY30" fmla="*/ 1257300 h 1257300"/>
              <a:gd name="connsiteX31" fmla="*/ 2933700 w 5429250"/>
              <a:gd name="connsiteY31" fmla="*/ 1238250 h 1257300"/>
              <a:gd name="connsiteX32" fmla="*/ 2981325 w 5429250"/>
              <a:gd name="connsiteY32" fmla="*/ 1181100 h 1257300"/>
              <a:gd name="connsiteX33" fmla="*/ 2971800 w 5429250"/>
              <a:gd name="connsiteY33" fmla="*/ 1095375 h 1257300"/>
              <a:gd name="connsiteX34" fmla="*/ 2857500 w 5429250"/>
              <a:gd name="connsiteY34" fmla="*/ 1066800 h 1257300"/>
              <a:gd name="connsiteX35" fmla="*/ 2724150 w 5429250"/>
              <a:gd name="connsiteY35" fmla="*/ 1076325 h 1257300"/>
              <a:gd name="connsiteX36" fmla="*/ 2562225 w 5429250"/>
              <a:gd name="connsiteY36" fmla="*/ 1057275 h 1257300"/>
              <a:gd name="connsiteX37" fmla="*/ 2886075 w 5429250"/>
              <a:gd name="connsiteY37" fmla="*/ 1028700 h 1257300"/>
              <a:gd name="connsiteX38" fmla="*/ 3314700 w 5429250"/>
              <a:gd name="connsiteY38" fmla="*/ 1028700 h 1257300"/>
              <a:gd name="connsiteX39" fmla="*/ 3867150 w 5429250"/>
              <a:gd name="connsiteY39" fmla="*/ 1019175 h 1257300"/>
              <a:gd name="connsiteX40" fmla="*/ 4381500 w 5429250"/>
              <a:gd name="connsiteY40" fmla="*/ 1028700 h 1257300"/>
              <a:gd name="connsiteX41" fmla="*/ 4914900 w 5429250"/>
              <a:gd name="connsiteY41" fmla="*/ 1028700 h 1257300"/>
              <a:gd name="connsiteX42" fmla="*/ 5181600 w 5429250"/>
              <a:gd name="connsiteY42" fmla="*/ 1019175 h 1257300"/>
              <a:gd name="connsiteX43" fmla="*/ 5362575 w 5429250"/>
              <a:gd name="connsiteY43" fmla="*/ 1000125 h 1257300"/>
              <a:gd name="connsiteX44" fmla="*/ 5429250 w 5429250"/>
              <a:gd name="connsiteY44" fmla="*/ 933450 h 1257300"/>
              <a:gd name="connsiteX45" fmla="*/ 5391150 w 5429250"/>
              <a:gd name="connsiteY45" fmla="*/ 885825 h 1257300"/>
              <a:gd name="connsiteX46" fmla="*/ 5257800 w 5429250"/>
              <a:gd name="connsiteY46" fmla="*/ 838200 h 1257300"/>
              <a:gd name="connsiteX47" fmla="*/ 5362575 w 5429250"/>
              <a:gd name="connsiteY47" fmla="*/ 790575 h 1257300"/>
              <a:gd name="connsiteX48" fmla="*/ 5391150 w 5429250"/>
              <a:gd name="connsiteY48" fmla="*/ 742950 h 1257300"/>
              <a:gd name="connsiteX49" fmla="*/ 5391150 w 5429250"/>
              <a:gd name="connsiteY49" fmla="*/ 676275 h 1257300"/>
              <a:gd name="connsiteX50" fmla="*/ 5324475 w 5429250"/>
              <a:gd name="connsiteY50" fmla="*/ 657225 h 1257300"/>
              <a:gd name="connsiteX51" fmla="*/ 5276850 w 5429250"/>
              <a:gd name="connsiteY51" fmla="*/ 638175 h 1257300"/>
              <a:gd name="connsiteX52" fmla="*/ 5381625 w 5429250"/>
              <a:gd name="connsiteY52" fmla="*/ 581025 h 1257300"/>
              <a:gd name="connsiteX53" fmla="*/ 5391150 w 5429250"/>
              <a:gd name="connsiteY53" fmla="*/ 504825 h 1257300"/>
              <a:gd name="connsiteX54" fmla="*/ 5314950 w 5429250"/>
              <a:gd name="connsiteY54" fmla="*/ 466725 h 1257300"/>
              <a:gd name="connsiteX55" fmla="*/ 5238750 w 5429250"/>
              <a:gd name="connsiteY55" fmla="*/ 438150 h 1257300"/>
              <a:gd name="connsiteX56" fmla="*/ 5372100 w 5429250"/>
              <a:gd name="connsiteY56" fmla="*/ 428625 h 1257300"/>
              <a:gd name="connsiteX57" fmla="*/ 5381625 w 5429250"/>
              <a:gd name="connsiteY57" fmla="*/ 333375 h 1257300"/>
              <a:gd name="connsiteX58" fmla="*/ 5362575 w 5429250"/>
              <a:gd name="connsiteY58" fmla="*/ 295275 h 1257300"/>
              <a:gd name="connsiteX59" fmla="*/ 5219700 w 5429250"/>
              <a:gd name="connsiteY59" fmla="*/ 266700 h 1257300"/>
              <a:gd name="connsiteX60" fmla="*/ 4619625 w 5429250"/>
              <a:gd name="connsiteY60" fmla="*/ 285750 h 1257300"/>
              <a:gd name="connsiteX61" fmla="*/ 3886200 w 5429250"/>
              <a:gd name="connsiteY61" fmla="*/ 266700 h 1257300"/>
              <a:gd name="connsiteX62" fmla="*/ 3067050 w 5429250"/>
              <a:gd name="connsiteY62" fmla="*/ 257175 h 1257300"/>
              <a:gd name="connsiteX63" fmla="*/ 2628900 w 5429250"/>
              <a:gd name="connsiteY63" fmla="*/ 266700 h 1257300"/>
              <a:gd name="connsiteX64" fmla="*/ 2343150 w 5429250"/>
              <a:gd name="connsiteY64" fmla="*/ 266700 h 1257300"/>
              <a:gd name="connsiteX65" fmla="*/ 2019300 w 5429250"/>
              <a:gd name="connsiteY65" fmla="*/ 257175 h 1257300"/>
              <a:gd name="connsiteX66" fmla="*/ 1676400 w 5429250"/>
              <a:gd name="connsiteY66" fmla="*/ 257175 h 1257300"/>
              <a:gd name="connsiteX67" fmla="*/ 1409700 w 5429250"/>
              <a:gd name="connsiteY67" fmla="*/ 266700 h 1257300"/>
              <a:gd name="connsiteX68" fmla="*/ 1047750 w 5429250"/>
              <a:gd name="connsiteY68" fmla="*/ 276225 h 1257300"/>
              <a:gd name="connsiteX69" fmla="*/ 628650 w 5429250"/>
              <a:gd name="connsiteY69" fmla="*/ 257175 h 1257300"/>
              <a:gd name="connsiteX70" fmla="*/ 361950 w 5429250"/>
              <a:gd name="connsiteY70" fmla="*/ 257175 h 1257300"/>
              <a:gd name="connsiteX71" fmla="*/ 361950 w 5429250"/>
              <a:gd name="connsiteY71" fmla="*/ 257175 h 1257300"/>
              <a:gd name="connsiteX72" fmla="*/ 542925 w 5429250"/>
              <a:gd name="connsiteY72" fmla="*/ 190500 h 1257300"/>
              <a:gd name="connsiteX73" fmla="*/ 723900 w 5429250"/>
              <a:gd name="connsiteY73" fmla="*/ 142875 h 1257300"/>
              <a:gd name="connsiteX74" fmla="*/ 733425 w 5429250"/>
              <a:gd name="connsiteY74" fmla="*/ 85725 h 1257300"/>
              <a:gd name="connsiteX75" fmla="*/ 676275 w 5429250"/>
              <a:gd name="connsiteY75" fmla="*/ 57150 h 1257300"/>
              <a:gd name="connsiteX76" fmla="*/ 504825 w 5429250"/>
              <a:gd name="connsiteY76" fmla="*/ 28575 h 1257300"/>
              <a:gd name="connsiteX77" fmla="*/ 276225 w 5429250"/>
              <a:gd name="connsiteY77" fmla="*/ 38100 h 1257300"/>
              <a:gd name="connsiteX78" fmla="*/ 95250 w 5429250"/>
              <a:gd name="connsiteY78" fmla="*/ 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29250" h="1257300">
                <a:moveTo>
                  <a:pt x="95250" y="0"/>
                </a:moveTo>
                <a:lnTo>
                  <a:pt x="47625" y="76200"/>
                </a:lnTo>
                <a:lnTo>
                  <a:pt x="47625" y="180975"/>
                </a:lnTo>
                <a:lnTo>
                  <a:pt x="171450" y="228600"/>
                </a:lnTo>
                <a:lnTo>
                  <a:pt x="257175" y="238125"/>
                </a:lnTo>
                <a:lnTo>
                  <a:pt x="238125" y="323850"/>
                </a:lnTo>
                <a:lnTo>
                  <a:pt x="266700" y="419100"/>
                </a:lnTo>
                <a:lnTo>
                  <a:pt x="114300" y="428625"/>
                </a:lnTo>
                <a:lnTo>
                  <a:pt x="57150" y="552450"/>
                </a:lnTo>
                <a:lnTo>
                  <a:pt x="85725" y="638175"/>
                </a:lnTo>
                <a:lnTo>
                  <a:pt x="95250" y="647700"/>
                </a:lnTo>
                <a:lnTo>
                  <a:pt x="57150" y="723900"/>
                </a:lnTo>
                <a:lnTo>
                  <a:pt x="47625" y="800100"/>
                </a:lnTo>
                <a:lnTo>
                  <a:pt x="76200" y="857250"/>
                </a:lnTo>
                <a:lnTo>
                  <a:pt x="66675" y="904875"/>
                </a:lnTo>
                <a:lnTo>
                  <a:pt x="66675" y="904875"/>
                </a:lnTo>
                <a:lnTo>
                  <a:pt x="0" y="990600"/>
                </a:lnTo>
                <a:lnTo>
                  <a:pt x="57150" y="1028700"/>
                </a:lnTo>
                <a:lnTo>
                  <a:pt x="104775" y="1057275"/>
                </a:lnTo>
                <a:lnTo>
                  <a:pt x="38100" y="1104900"/>
                </a:lnTo>
                <a:lnTo>
                  <a:pt x="19050" y="1181100"/>
                </a:lnTo>
                <a:lnTo>
                  <a:pt x="66675" y="1247775"/>
                </a:lnTo>
                <a:lnTo>
                  <a:pt x="247650" y="1257300"/>
                </a:lnTo>
                <a:lnTo>
                  <a:pt x="628650" y="1238250"/>
                </a:lnTo>
                <a:lnTo>
                  <a:pt x="876300" y="1238250"/>
                </a:lnTo>
                <a:lnTo>
                  <a:pt x="1409700" y="1247775"/>
                </a:lnTo>
                <a:lnTo>
                  <a:pt x="1743075" y="1257300"/>
                </a:lnTo>
                <a:lnTo>
                  <a:pt x="1990725" y="1257300"/>
                </a:lnTo>
                <a:lnTo>
                  <a:pt x="2276475" y="1247775"/>
                </a:lnTo>
                <a:lnTo>
                  <a:pt x="2524125" y="1247775"/>
                </a:lnTo>
                <a:lnTo>
                  <a:pt x="2752725" y="1257300"/>
                </a:lnTo>
                <a:lnTo>
                  <a:pt x="2933700" y="1238250"/>
                </a:lnTo>
                <a:lnTo>
                  <a:pt x="2981325" y="1181100"/>
                </a:lnTo>
                <a:lnTo>
                  <a:pt x="2971800" y="1095375"/>
                </a:lnTo>
                <a:lnTo>
                  <a:pt x="2857500" y="1066800"/>
                </a:lnTo>
                <a:lnTo>
                  <a:pt x="2724150" y="1076325"/>
                </a:lnTo>
                <a:lnTo>
                  <a:pt x="2562225" y="1057275"/>
                </a:lnTo>
                <a:lnTo>
                  <a:pt x="2886075" y="1028700"/>
                </a:lnTo>
                <a:lnTo>
                  <a:pt x="3314700" y="1028700"/>
                </a:lnTo>
                <a:lnTo>
                  <a:pt x="3867150" y="1019175"/>
                </a:lnTo>
                <a:lnTo>
                  <a:pt x="4381500" y="1028700"/>
                </a:lnTo>
                <a:lnTo>
                  <a:pt x="4914900" y="1028700"/>
                </a:lnTo>
                <a:lnTo>
                  <a:pt x="5181600" y="1019175"/>
                </a:lnTo>
                <a:lnTo>
                  <a:pt x="5362575" y="1000125"/>
                </a:lnTo>
                <a:lnTo>
                  <a:pt x="5429250" y="933450"/>
                </a:lnTo>
                <a:lnTo>
                  <a:pt x="5391150" y="885825"/>
                </a:lnTo>
                <a:lnTo>
                  <a:pt x="5257800" y="838200"/>
                </a:lnTo>
                <a:lnTo>
                  <a:pt x="5362575" y="790575"/>
                </a:lnTo>
                <a:lnTo>
                  <a:pt x="5391150" y="742950"/>
                </a:lnTo>
                <a:lnTo>
                  <a:pt x="5391150" y="676275"/>
                </a:lnTo>
                <a:lnTo>
                  <a:pt x="5324475" y="657225"/>
                </a:lnTo>
                <a:lnTo>
                  <a:pt x="5276850" y="638175"/>
                </a:lnTo>
                <a:lnTo>
                  <a:pt x="5381625" y="581025"/>
                </a:lnTo>
                <a:lnTo>
                  <a:pt x="5391150" y="504825"/>
                </a:lnTo>
                <a:lnTo>
                  <a:pt x="5314950" y="466725"/>
                </a:lnTo>
                <a:lnTo>
                  <a:pt x="5238750" y="438150"/>
                </a:lnTo>
                <a:lnTo>
                  <a:pt x="5372100" y="428625"/>
                </a:lnTo>
                <a:lnTo>
                  <a:pt x="5381625" y="333375"/>
                </a:lnTo>
                <a:lnTo>
                  <a:pt x="5362575" y="295275"/>
                </a:lnTo>
                <a:lnTo>
                  <a:pt x="5219700" y="266700"/>
                </a:lnTo>
                <a:lnTo>
                  <a:pt x="4619625" y="285750"/>
                </a:lnTo>
                <a:lnTo>
                  <a:pt x="3886200" y="266700"/>
                </a:lnTo>
                <a:lnTo>
                  <a:pt x="3067050" y="257175"/>
                </a:lnTo>
                <a:lnTo>
                  <a:pt x="2628900" y="266700"/>
                </a:lnTo>
                <a:lnTo>
                  <a:pt x="2343150" y="266700"/>
                </a:lnTo>
                <a:lnTo>
                  <a:pt x="2019300" y="257175"/>
                </a:lnTo>
                <a:lnTo>
                  <a:pt x="1676400" y="257175"/>
                </a:lnTo>
                <a:lnTo>
                  <a:pt x="1409700" y="266700"/>
                </a:lnTo>
                <a:lnTo>
                  <a:pt x="1047750" y="276225"/>
                </a:lnTo>
                <a:lnTo>
                  <a:pt x="628650" y="257175"/>
                </a:lnTo>
                <a:lnTo>
                  <a:pt x="361950" y="257175"/>
                </a:lnTo>
                <a:lnTo>
                  <a:pt x="361950" y="257175"/>
                </a:lnTo>
                <a:lnTo>
                  <a:pt x="542925" y="190500"/>
                </a:lnTo>
                <a:lnTo>
                  <a:pt x="723900" y="142875"/>
                </a:lnTo>
                <a:lnTo>
                  <a:pt x="733425" y="85725"/>
                </a:lnTo>
                <a:lnTo>
                  <a:pt x="676275" y="57150"/>
                </a:lnTo>
                <a:lnTo>
                  <a:pt x="504825" y="28575"/>
                </a:lnTo>
                <a:lnTo>
                  <a:pt x="276225" y="38100"/>
                </a:lnTo>
                <a:lnTo>
                  <a:pt x="95250" y="0"/>
                </a:lnTo>
                <a:close/>
              </a:path>
            </a:pathLst>
          </a:custGeom>
          <a:solidFill>
            <a:srgbClr val="FFFF00">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81714" y="4412343"/>
            <a:ext cx="4746174" cy="1569660"/>
          </a:xfrm>
          <a:prstGeom prst="rect">
            <a:avLst/>
          </a:prstGeom>
          <a:noFill/>
        </p:spPr>
        <p:txBody>
          <a:bodyPr wrap="square" rtlCol="0">
            <a:spAutoFit/>
          </a:bodyPr>
          <a:lstStyle/>
          <a:p>
            <a:r>
              <a:rPr lang="en-US" sz="2400" dirty="0"/>
              <a:t>For capture to occur, there must be a decrease in the discharge rate from, or an increase in the recharge rate to, an aquifer.</a:t>
            </a:r>
          </a:p>
        </p:txBody>
      </p:sp>
      <p:cxnSp>
        <p:nvCxnSpPr>
          <p:cNvPr id="11" name="Straight Connector 10"/>
          <p:cNvCxnSpPr/>
          <p:nvPr/>
        </p:nvCxnSpPr>
        <p:spPr>
          <a:xfrm>
            <a:off x="6095417" y="2284682"/>
            <a:ext cx="264143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6" idx="31"/>
          </p:cNvCxnSpPr>
          <p:nvPr/>
        </p:nvCxnSpPr>
        <p:spPr>
          <a:xfrm flipV="1">
            <a:off x="3185303" y="2534540"/>
            <a:ext cx="2990462" cy="2131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6418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81155" y="1587260"/>
            <a:ext cx="4433977" cy="5149970"/>
          </a:xfrm>
          <a:custGeom>
            <a:avLst/>
            <a:gdLst>
              <a:gd name="connsiteX0" fmla="*/ 1199071 w 4433977"/>
              <a:gd name="connsiteY0" fmla="*/ 5149970 h 5149970"/>
              <a:gd name="connsiteX1" fmla="*/ 0 w 4433977"/>
              <a:gd name="connsiteY1" fmla="*/ 879895 h 5149970"/>
              <a:gd name="connsiteX2" fmla="*/ 3217653 w 4433977"/>
              <a:gd name="connsiteY2" fmla="*/ 0 h 5149970"/>
              <a:gd name="connsiteX3" fmla="*/ 4433977 w 4433977"/>
              <a:gd name="connsiteY3" fmla="*/ 4226944 h 5149970"/>
              <a:gd name="connsiteX4" fmla="*/ 1199071 w 4433977"/>
              <a:gd name="connsiteY4" fmla="*/ 5149970 h 5149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3977" h="5149970">
                <a:moveTo>
                  <a:pt x="1199071" y="5149970"/>
                </a:moveTo>
                <a:lnTo>
                  <a:pt x="0" y="879895"/>
                </a:lnTo>
                <a:lnTo>
                  <a:pt x="3217653" y="0"/>
                </a:lnTo>
                <a:lnTo>
                  <a:pt x="4433977" y="4226944"/>
                </a:lnTo>
                <a:lnTo>
                  <a:pt x="1199071" y="5149970"/>
                </a:lnTo>
                <a:close/>
              </a:path>
            </a:pathLst>
          </a:custGeom>
          <a:ln>
            <a:noFill/>
          </a:ln>
          <a:effectLst>
            <a:outerShdw blurRad="1905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4"/>
          <p:cNvGrpSpPr>
            <a:grpSpLocks/>
          </p:cNvGrpSpPr>
          <p:nvPr/>
        </p:nvGrpSpPr>
        <p:grpSpPr bwMode="auto">
          <a:xfrm rot="-938913">
            <a:off x="653512" y="1799085"/>
            <a:ext cx="4065301" cy="4918022"/>
            <a:chOff x="2047336" y="94890"/>
            <a:chExt cx="5398767" cy="6530029"/>
          </a:xfrm>
        </p:grpSpPr>
        <p:sp>
          <p:nvSpPr>
            <p:cNvPr id="14" name="Freeform 13"/>
            <p:cNvSpPr/>
            <p:nvPr/>
          </p:nvSpPr>
          <p:spPr bwMode="auto">
            <a:xfrm rot="927383">
              <a:off x="5764734" y="223511"/>
              <a:ext cx="1680201" cy="5685690"/>
            </a:xfrm>
            <a:custGeom>
              <a:avLst/>
              <a:gdLst>
                <a:gd name="connsiteX0" fmla="*/ 356959 w 437641"/>
                <a:gd name="connsiteY0" fmla="*/ 1334927 h 1356931"/>
                <a:gd name="connsiteX1" fmla="*/ 0 w 437641"/>
                <a:gd name="connsiteY1" fmla="*/ 0 h 1356931"/>
                <a:gd name="connsiteX2" fmla="*/ 107577 w 437641"/>
                <a:gd name="connsiteY2" fmla="*/ 100242 h 1356931"/>
                <a:gd name="connsiteX3" fmla="*/ 437641 w 437641"/>
                <a:gd name="connsiteY3" fmla="*/ 1356931 h 1356931"/>
                <a:gd name="connsiteX4" fmla="*/ 356959 w 437641"/>
                <a:gd name="connsiteY4" fmla="*/ 1334927 h 1356931"/>
                <a:gd name="connsiteX0" fmla="*/ 356959 w 748146"/>
                <a:gd name="connsiteY0" fmla="*/ 1334927 h 2525603"/>
                <a:gd name="connsiteX1" fmla="*/ 0 w 748146"/>
                <a:gd name="connsiteY1" fmla="*/ 0 h 2525603"/>
                <a:gd name="connsiteX2" fmla="*/ 107577 w 748146"/>
                <a:gd name="connsiteY2" fmla="*/ 100242 h 2525603"/>
                <a:gd name="connsiteX3" fmla="*/ 748146 w 748146"/>
                <a:gd name="connsiteY3" fmla="*/ 2525603 h 2525603"/>
                <a:gd name="connsiteX4" fmla="*/ 356959 w 748146"/>
                <a:gd name="connsiteY4" fmla="*/ 1334927 h 2525603"/>
                <a:gd name="connsiteX0" fmla="*/ 1080655 w 1080655"/>
                <a:gd name="connsiteY0" fmla="*/ 4048788 h 4048788"/>
                <a:gd name="connsiteX1" fmla="*/ 0 w 1080655"/>
                <a:gd name="connsiteY1" fmla="*/ 0 h 4048788"/>
                <a:gd name="connsiteX2" fmla="*/ 107577 w 1080655"/>
                <a:gd name="connsiteY2" fmla="*/ 100242 h 4048788"/>
                <a:gd name="connsiteX3" fmla="*/ 748146 w 1080655"/>
                <a:gd name="connsiteY3" fmla="*/ 2525603 h 4048788"/>
                <a:gd name="connsiteX4" fmla="*/ 1080655 w 1080655"/>
                <a:gd name="connsiteY4" fmla="*/ 4048788 h 4048788"/>
                <a:gd name="connsiteX0" fmla="*/ 1080655 w 1176007"/>
                <a:gd name="connsiteY0" fmla="*/ 4048788 h 4134360"/>
                <a:gd name="connsiteX1" fmla="*/ 0 w 1176007"/>
                <a:gd name="connsiteY1" fmla="*/ 0 h 4134360"/>
                <a:gd name="connsiteX2" fmla="*/ 107577 w 1176007"/>
                <a:gd name="connsiteY2" fmla="*/ 100242 h 4134360"/>
                <a:gd name="connsiteX3" fmla="*/ 1176007 w 1176007"/>
                <a:gd name="connsiteY3" fmla="*/ 4134360 h 4134360"/>
                <a:gd name="connsiteX4" fmla="*/ 1080655 w 1176007"/>
                <a:gd name="connsiteY4" fmla="*/ 4048788 h 4134360"/>
                <a:gd name="connsiteX0" fmla="*/ 1080655 w 1383825"/>
                <a:gd name="connsiteY0" fmla="*/ 4048788 h 4902064"/>
                <a:gd name="connsiteX1" fmla="*/ 0 w 1383825"/>
                <a:gd name="connsiteY1" fmla="*/ 0 h 4902064"/>
                <a:gd name="connsiteX2" fmla="*/ 107577 w 1383825"/>
                <a:gd name="connsiteY2" fmla="*/ 100242 h 4902064"/>
                <a:gd name="connsiteX3" fmla="*/ 1383825 w 1383825"/>
                <a:gd name="connsiteY3" fmla="*/ 4902064 h 4902064"/>
                <a:gd name="connsiteX4" fmla="*/ 1080655 w 1383825"/>
                <a:gd name="connsiteY4" fmla="*/ 4048788 h 4902064"/>
                <a:gd name="connsiteX0" fmla="*/ 1283583 w 1383825"/>
                <a:gd name="connsiteY0" fmla="*/ 4816493 h 4902064"/>
                <a:gd name="connsiteX1" fmla="*/ 0 w 1383825"/>
                <a:gd name="connsiteY1" fmla="*/ 0 h 4902064"/>
                <a:gd name="connsiteX2" fmla="*/ 107577 w 1383825"/>
                <a:gd name="connsiteY2" fmla="*/ 100242 h 4902064"/>
                <a:gd name="connsiteX3" fmla="*/ 1383825 w 1383825"/>
                <a:gd name="connsiteY3" fmla="*/ 4902064 h 4902064"/>
                <a:gd name="connsiteX4" fmla="*/ 1283583 w 1383825"/>
                <a:gd name="connsiteY4" fmla="*/ 4816493 h 4902064"/>
                <a:gd name="connsiteX0" fmla="*/ 1283583 w 1383825"/>
                <a:gd name="connsiteY0" fmla="*/ 4816493 h 4914288"/>
                <a:gd name="connsiteX1" fmla="*/ 0 w 1383825"/>
                <a:gd name="connsiteY1" fmla="*/ 0 h 4914288"/>
                <a:gd name="connsiteX2" fmla="*/ 107577 w 1383825"/>
                <a:gd name="connsiteY2" fmla="*/ 100242 h 4914288"/>
                <a:gd name="connsiteX3" fmla="*/ 1383825 w 1383825"/>
                <a:gd name="connsiteY3" fmla="*/ 4914288 h 4914288"/>
                <a:gd name="connsiteX4" fmla="*/ 1283583 w 1383825"/>
                <a:gd name="connsiteY4" fmla="*/ 4816493 h 4914288"/>
                <a:gd name="connsiteX0" fmla="*/ 1467140 w 1567382"/>
                <a:gd name="connsiteY0" fmla="*/ 5208435 h 5306230"/>
                <a:gd name="connsiteX1" fmla="*/ 0 w 1567382"/>
                <a:gd name="connsiteY1" fmla="*/ 0 h 5306230"/>
                <a:gd name="connsiteX2" fmla="*/ 291134 w 1567382"/>
                <a:gd name="connsiteY2" fmla="*/ 492184 h 5306230"/>
                <a:gd name="connsiteX3" fmla="*/ 1567382 w 1567382"/>
                <a:gd name="connsiteY3" fmla="*/ 5306230 h 5306230"/>
                <a:gd name="connsiteX4" fmla="*/ 1467140 w 1567382"/>
                <a:gd name="connsiteY4" fmla="*/ 5208435 h 5306230"/>
                <a:gd name="connsiteX0" fmla="*/ 1448152 w 1567382"/>
                <a:gd name="connsiteY0" fmla="*/ 5230392 h 5306230"/>
                <a:gd name="connsiteX1" fmla="*/ 0 w 1567382"/>
                <a:gd name="connsiteY1" fmla="*/ 0 h 5306230"/>
                <a:gd name="connsiteX2" fmla="*/ 291134 w 1567382"/>
                <a:gd name="connsiteY2" fmla="*/ 492184 h 5306230"/>
                <a:gd name="connsiteX3" fmla="*/ 1567382 w 1567382"/>
                <a:gd name="connsiteY3" fmla="*/ 5306230 h 5306230"/>
                <a:gd name="connsiteX4" fmla="*/ 1448152 w 1567382"/>
                <a:gd name="connsiteY4" fmla="*/ 5230392 h 5306230"/>
                <a:gd name="connsiteX0" fmla="*/ 1448152 w 1567382"/>
                <a:gd name="connsiteY0" fmla="*/ 5230392 h 5306230"/>
                <a:gd name="connsiteX1" fmla="*/ 0 w 1567382"/>
                <a:gd name="connsiteY1" fmla="*/ 0 h 5306230"/>
                <a:gd name="connsiteX2" fmla="*/ 143617 w 1567382"/>
                <a:gd name="connsiteY2" fmla="*/ 225544 h 5306230"/>
                <a:gd name="connsiteX3" fmla="*/ 1567382 w 1567382"/>
                <a:gd name="connsiteY3" fmla="*/ 5306230 h 5306230"/>
                <a:gd name="connsiteX4" fmla="*/ 1448152 w 1567382"/>
                <a:gd name="connsiteY4" fmla="*/ 5230392 h 5306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382" h="5306230">
                  <a:moveTo>
                    <a:pt x="1448152" y="5230392"/>
                  </a:moveTo>
                  <a:lnTo>
                    <a:pt x="0" y="0"/>
                  </a:lnTo>
                  <a:lnTo>
                    <a:pt x="143617" y="225544"/>
                  </a:lnTo>
                  <a:lnTo>
                    <a:pt x="1567382" y="5306230"/>
                  </a:lnTo>
                  <a:lnTo>
                    <a:pt x="1448152" y="5230392"/>
                  </a:lnTo>
                  <a:close/>
                </a:path>
              </a:pathLst>
            </a:custGeom>
            <a:solidFill>
              <a:srgbClr val="EAEAEA"/>
            </a:solidFill>
            <a:ln w="9525" cap="flat" cmpd="sng" algn="ctr">
              <a:solidFill>
                <a:schemeClr val="accent4">
                  <a:lumMod val="50000"/>
                </a:schemeClr>
              </a:solidFill>
              <a:prstDash val="solid"/>
              <a:round/>
              <a:headEnd type="none" w="med" len="med"/>
              <a:tailEnd type="none" w="med" len="med"/>
            </a:ln>
            <a:effectLst/>
          </p:spPr>
          <p:txBody>
            <a:bodyPr wrap="none" lIns="0" rIns="0" bIns="0"/>
            <a:lstStyle/>
            <a:p>
              <a:pPr marL="2514600" defTabSz="342900">
                <a:defRPr/>
              </a:pPr>
              <a:endParaRPr lang="en-US"/>
            </a:p>
          </p:txBody>
        </p:sp>
        <p:sp>
          <p:nvSpPr>
            <p:cNvPr id="15" name="Freeform 14"/>
            <p:cNvSpPr/>
            <p:nvPr/>
          </p:nvSpPr>
          <p:spPr bwMode="auto">
            <a:xfrm rot="927383">
              <a:off x="2112843" y="5337667"/>
              <a:ext cx="4478782" cy="1281430"/>
            </a:xfrm>
            <a:custGeom>
              <a:avLst/>
              <a:gdLst>
                <a:gd name="connsiteX0" fmla="*/ 114300 w 3821430"/>
                <a:gd name="connsiteY0" fmla="*/ 1108710 h 1108710"/>
                <a:gd name="connsiteX1" fmla="*/ 0 w 3821430"/>
                <a:gd name="connsiteY1" fmla="*/ 994410 h 1108710"/>
                <a:gd name="connsiteX2" fmla="*/ 3722370 w 3821430"/>
                <a:gd name="connsiteY2" fmla="*/ 0 h 1108710"/>
                <a:gd name="connsiteX3" fmla="*/ 3821430 w 3821430"/>
                <a:gd name="connsiteY3" fmla="*/ 95250 h 1108710"/>
                <a:gd name="connsiteX4" fmla="*/ 114300 w 3821430"/>
                <a:gd name="connsiteY4" fmla="*/ 1108710 h 1108710"/>
                <a:gd name="connsiteX0" fmla="*/ 114300 w 4038389"/>
                <a:gd name="connsiteY0" fmla="*/ 1232897 h 1232897"/>
                <a:gd name="connsiteX1" fmla="*/ 0 w 4038389"/>
                <a:gd name="connsiteY1" fmla="*/ 1118597 h 1232897"/>
                <a:gd name="connsiteX2" fmla="*/ 4038389 w 4038389"/>
                <a:gd name="connsiteY2" fmla="*/ 0 h 1232897"/>
                <a:gd name="connsiteX3" fmla="*/ 3821430 w 4038389"/>
                <a:gd name="connsiteY3" fmla="*/ 219437 h 1232897"/>
                <a:gd name="connsiteX4" fmla="*/ 114300 w 4038389"/>
                <a:gd name="connsiteY4" fmla="*/ 1232897 h 1232897"/>
                <a:gd name="connsiteX0" fmla="*/ 114300 w 4178397"/>
                <a:gd name="connsiteY0" fmla="*/ 1232897 h 1232897"/>
                <a:gd name="connsiteX1" fmla="*/ 0 w 4178397"/>
                <a:gd name="connsiteY1" fmla="*/ 1118597 h 1232897"/>
                <a:gd name="connsiteX2" fmla="*/ 4038389 w 4178397"/>
                <a:gd name="connsiteY2" fmla="*/ 0 h 1232897"/>
                <a:gd name="connsiteX3" fmla="*/ 4178397 w 4178397"/>
                <a:gd name="connsiteY3" fmla="*/ 65507 h 1232897"/>
                <a:gd name="connsiteX4" fmla="*/ 114300 w 4178397"/>
                <a:gd name="connsiteY4" fmla="*/ 1232897 h 1232897"/>
                <a:gd name="connsiteX0" fmla="*/ 165088 w 4178397"/>
                <a:gd name="connsiteY0" fmla="*/ 1194290 h 1194290"/>
                <a:gd name="connsiteX1" fmla="*/ 0 w 4178397"/>
                <a:gd name="connsiteY1" fmla="*/ 1118597 h 1194290"/>
                <a:gd name="connsiteX2" fmla="*/ 4038389 w 4178397"/>
                <a:gd name="connsiteY2" fmla="*/ 0 h 1194290"/>
                <a:gd name="connsiteX3" fmla="*/ 4178397 w 4178397"/>
                <a:gd name="connsiteY3" fmla="*/ 65507 h 1194290"/>
                <a:gd name="connsiteX4" fmla="*/ 165088 w 4178397"/>
                <a:gd name="connsiteY4" fmla="*/ 1194290 h 119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397" h="1194290">
                  <a:moveTo>
                    <a:pt x="165088" y="1194290"/>
                  </a:moveTo>
                  <a:lnTo>
                    <a:pt x="0" y="1118597"/>
                  </a:lnTo>
                  <a:lnTo>
                    <a:pt x="4038389" y="0"/>
                  </a:lnTo>
                  <a:lnTo>
                    <a:pt x="4178397" y="65507"/>
                  </a:lnTo>
                  <a:lnTo>
                    <a:pt x="165088" y="1194290"/>
                  </a:lnTo>
                  <a:close/>
                </a:path>
              </a:pathLst>
            </a:custGeom>
            <a:solidFill>
              <a:schemeClr val="accent4">
                <a:lumMod val="90000"/>
              </a:schemeClr>
            </a:solidFill>
            <a:ln w="9525" cap="flat" cmpd="sng" algn="ctr">
              <a:solidFill>
                <a:schemeClr val="accent4">
                  <a:lumMod val="50000"/>
                </a:schemeClr>
              </a:solidFill>
              <a:prstDash val="solid"/>
              <a:round/>
              <a:headEnd type="none" w="med" len="med"/>
              <a:tailEnd type="none" w="med" len="med"/>
            </a:ln>
            <a:effectLst/>
          </p:spPr>
          <p:txBody>
            <a:bodyPr wrap="none" lIns="0" rIns="0" bIns="0"/>
            <a:lstStyle/>
            <a:p>
              <a:pPr marL="2514600" defTabSz="342900">
                <a:defRPr/>
              </a:pPr>
              <a:endParaRPr lang="en-US"/>
            </a:p>
          </p:txBody>
        </p:sp>
        <p:pic>
          <p:nvPicPr>
            <p:cNvPr id="16"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47336" y="94890"/>
              <a:ext cx="4511621" cy="5838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 name="Text Box 2"/>
          <p:cNvSpPr txBox="1">
            <a:spLocks noChangeArrowheads="1"/>
          </p:cNvSpPr>
          <p:nvPr/>
        </p:nvSpPr>
        <p:spPr bwMode="auto">
          <a:xfrm>
            <a:off x="1319213" y="269875"/>
            <a:ext cx="6799262"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dirty="0">
                <a:solidFill>
                  <a:srgbClr val="FFFF00"/>
                </a:solidFill>
                <a:latin typeface="Arial Rounded MT Bold" pitchFamily="34" charset="0"/>
              </a:rPr>
              <a:t>Streamflow Depletion</a:t>
            </a:r>
          </a:p>
        </p:txBody>
      </p:sp>
      <p:sp>
        <p:nvSpPr>
          <p:cNvPr id="9" name="Rectangle 3"/>
          <p:cNvSpPr txBox="1">
            <a:spLocks noChangeArrowheads="1"/>
          </p:cNvSpPr>
          <p:nvPr/>
        </p:nvSpPr>
        <p:spPr bwMode="auto">
          <a:xfrm>
            <a:off x="2847976" y="908579"/>
            <a:ext cx="5924550" cy="931117"/>
          </a:xfrm>
          <a:prstGeom prst="rect">
            <a:avLst/>
          </a:prstGeom>
          <a:solidFill>
            <a:schemeClr val="bg1"/>
          </a:solidFill>
          <a:ln>
            <a:noFill/>
          </a:ln>
          <a:effectLst>
            <a:outerShdw blurRad="177800" dist="152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altLang="en-US" sz="2400" kern="0" dirty="0"/>
              <a:t>A reduction in streamflow caused by groundwater pumping.</a:t>
            </a:r>
            <a:br>
              <a:rPr lang="en-US" altLang="en-US" sz="2400" kern="0" dirty="0"/>
            </a:br>
            <a:endParaRPr lang="en-US" altLang="en-US" sz="2400" kern="0" dirty="0"/>
          </a:p>
        </p:txBody>
      </p:sp>
    </p:spTree>
    <p:extLst>
      <p:ext uri="{BB962C8B-B14F-4D97-AF65-F5344CB8AC3E}">
        <p14:creationId xmlns:p14="http://schemas.microsoft.com/office/powerpoint/2010/main" xmlns="" val="2138685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210312"/>
            <a:ext cx="7292975"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Typical situation</a:t>
            </a:r>
          </a:p>
        </p:txBody>
      </p:sp>
      <p:sp>
        <p:nvSpPr>
          <p:cNvPr id="27" name="TextBox 61"/>
          <p:cNvSpPr txBox="1">
            <a:spLocks noChangeArrowheads="1"/>
          </p:cNvSpPr>
          <p:nvPr/>
        </p:nvSpPr>
        <p:spPr bwMode="auto">
          <a:xfrm>
            <a:off x="4426857" y="1328331"/>
            <a:ext cx="4339771" cy="3785652"/>
          </a:xfrm>
          <a:prstGeom prst="rect">
            <a:avLst/>
          </a:prstGeom>
          <a:solidFill>
            <a:schemeClr val="bg1"/>
          </a:solidFill>
          <a:ln>
            <a:noFill/>
          </a:ln>
          <a:effectLst>
            <a:outerShdw blurRad="177800" dist="152400" dir="2700000" algn="tl" rotWithShape="0">
              <a:prstClr val="black">
                <a:alpha val="40000"/>
              </a:prstClr>
            </a:outerShdw>
          </a:effectLst>
        </p:spPr>
        <p:txBody>
          <a:bodyPr wrap="square">
            <a:spAutoFit/>
          </a:bodyPr>
          <a:lstStyle>
            <a:lvl1pPr eaLnBrk="0" hangingPunct="0">
              <a:defRPr sz="1600">
                <a:solidFill>
                  <a:srgbClr val="009C73"/>
                </a:solidFill>
                <a:latin typeface="Comic Sans MS" pitchFamily="66" charset="0"/>
              </a:defRPr>
            </a:lvl1pPr>
            <a:lvl2pPr marL="742950" indent="-285750" eaLnBrk="0" hangingPunct="0">
              <a:defRPr sz="1600">
                <a:solidFill>
                  <a:srgbClr val="009C73"/>
                </a:solidFill>
                <a:latin typeface="Comic Sans MS" pitchFamily="66" charset="0"/>
              </a:defRPr>
            </a:lvl2pPr>
            <a:lvl3pPr marL="1143000" indent="-228600" eaLnBrk="0" hangingPunct="0">
              <a:defRPr sz="1600">
                <a:solidFill>
                  <a:srgbClr val="009C73"/>
                </a:solidFill>
                <a:latin typeface="Comic Sans MS" pitchFamily="66" charset="0"/>
              </a:defRPr>
            </a:lvl3pPr>
            <a:lvl4pPr marL="1600200" indent="-228600" eaLnBrk="0" hangingPunct="0">
              <a:defRPr sz="1600">
                <a:solidFill>
                  <a:srgbClr val="009C73"/>
                </a:solidFill>
                <a:latin typeface="Comic Sans MS" pitchFamily="66" charset="0"/>
              </a:defRPr>
            </a:lvl4pPr>
            <a:lvl5pPr marL="2057400" indent="-228600" eaLnBrk="0" hangingPunct="0">
              <a:defRPr sz="1600">
                <a:solidFill>
                  <a:srgbClr val="009C73"/>
                </a:solidFill>
                <a:latin typeface="Comic Sans MS" pitchFamily="66" charset="0"/>
              </a:defRPr>
            </a:lvl5pPr>
            <a:lvl6pPr marL="25146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6pPr>
            <a:lvl7pPr marL="29718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7pPr>
            <a:lvl8pPr marL="34290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8pPr>
            <a:lvl9pPr marL="3886200" indent="-228600" eaLnBrk="0" fontAlgn="base" hangingPunct="0">
              <a:spcBef>
                <a:spcPct val="0"/>
              </a:spcBef>
              <a:spcAft>
                <a:spcPct val="0"/>
              </a:spcAft>
              <a:buFont typeface="Wingdings" pitchFamily="2" charset="2"/>
              <a:buChar char="Ø"/>
              <a:defRPr sz="1600">
                <a:solidFill>
                  <a:srgbClr val="009C73"/>
                </a:solidFill>
                <a:latin typeface="Comic Sans MS" pitchFamily="66" charset="0"/>
              </a:defRPr>
            </a:lvl9pPr>
          </a:lstStyle>
          <a:p>
            <a:pPr eaLnBrk="1" hangingPunct="1">
              <a:buFont typeface="Wingdings" pitchFamily="2" charset="2"/>
              <a:buNone/>
              <a:defRPr/>
            </a:pPr>
            <a:r>
              <a:rPr lang="en-US" altLang="en-US" sz="2400" dirty="0">
                <a:solidFill>
                  <a:schemeClr val="tx1"/>
                </a:solidFill>
                <a:latin typeface="Arial" charset="0"/>
                <a:cs typeface="Arial" charset="0"/>
              </a:rPr>
              <a:t>In most settings, capture from a stream or river consists of</a:t>
            </a:r>
          </a:p>
          <a:p>
            <a:pPr eaLnBrk="1" hangingPunct="1">
              <a:buFont typeface="Wingdings" pitchFamily="2" charset="2"/>
              <a:buNone/>
              <a:defRPr/>
            </a:pPr>
            <a:endParaRPr lang="en-US" altLang="en-US" sz="2400" dirty="0">
              <a:solidFill>
                <a:schemeClr val="tx1"/>
              </a:solidFill>
              <a:latin typeface="Arial" charset="0"/>
              <a:cs typeface="Arial" charset="0"/>
            </a:endParaRPr>
          </a:p>
          <a:p>
            <a:pPr eaLnBrk="1" hangingPunct="1">
              <a:buFont typeface="Wingdings" pitchFamily="2" charset="2"/>
              <a:buNone/>
              <a:defRPr/>
            </a:pPr>
            <a:r>
              <a:rPr lang="en-US" altLang="en-US" sz="2400" dirty="0">
                <a:solidFill>
                  <a:schemeClr val="tx1"/>
                </a:solidFill>
                <a:latin typeface="Arial" charset="0"/>
                <a:cs typeface="Arial" charset="0"/>
              </a:rPr>
              <a:t>(increased inflow from SW)</a:t>
            </a:r>
          </a:p>
          <a:p>
            <a:pPr eaLnBrk="1" hangingPunct="1">
              <a:buFont typeface="Wingdings" pitchFamily="2" charset="2"/>
              <a:buNone/>
              <a:defRPr/>
            </a:pPr>
            <a:r>
              <a:rPr lang="en-US" altLang="en-US" sz="2400" dirty="0">
                <a:solidFill>
                  <a:schemeClr val="tx1"/>
                </a:solidFill>
                <a:latin typeface="Arial" charset="0"/>
                <a:cs typeface="Arial" charset="0"/>
              </a:rPr>
              <a:t>		+</a:t>
            </a:r>
          </a:p>
          <a:p>
            <a:pPr eaLnBrk="1" hangingPunct="1">
              <a:buFont typeface="Wingdings" pitchFamily="2" charset="2"/>
              <a:buNone/>
              <a:defRPr/>
            </a:pPr>
            <a:r>
              <a:rPr lang="en-US" altLang="en-US" sz="2400" dirty="0">
                <a:solidFill>
                  <a:schemeClr val="tx1"/>
                </a:solidFill>
                <a:latin typeface="Arial" charset="0"/>
                <a:cs typeface="Arial" charset="0"/>
              </a:rPr>
              <a:t>(decreased outflow to SW)</a:t>
            </a:r>
            <a:br>
              <a:rPr lang="en-US" altLang="en-US" sz="2400" dirty="0">
                <a:solidFill>
                  <a:schemeClr val="tx1"/>
                </a:solidFill>
                <a:latin typeface="Arial" charset="0"/>
                <a:cs typeface="Arial" charset="0"/>
              </a:rPr>
            </a:br>
            <a:endParaRPr lang="en-US" altLang="en-US" sz="2400" dirty="0">
              <a:solidFill>
                <a:schemeClr val="tx1"/>
              </a:solidFill>
              <a:latin typeface="Arial" charset="0"/>
              <a:cs typeface="Arial" charset="0"/>
            </a:endParaRPr>
          </a:p>
          <a:p>
            <a:pPr eaLnBrk="1" hangingPunct="1">
              <a:buFont typeface="Wingdings" pitchFamily="2" charset="2"/>
              <a:buNone/>
              <a:defRPr/>
            </a:pPr>
            <a:r>
              <a:rPr lang="en-US" altLang="en-US" sz="2400" dirty="0">
                <a:solidFill>
                  <a:schemeClr val="tx1"/>
                </a:solidFill>
                <a:latin typeface="Arial" charset="0"/>
                <a:cs typeface="Arial" charset="0"/>
              </a:rPr>
              <a:t> Streamflow depletion at the downstream end of the system equals capture.</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513" y="999243"/>
            <a:ext cx="4093588" cy="5647764"/>
          </a:xfrm>
          <a:prstGeom prst="rect">
            <a:avLst/>
          </a:prstGeom>
          <a:effectLst>
            <a:outerShdw blurRad="177800" dist="152400" dir="2700000" algn="tl" rotWithShape="0">
              <a:prstClr val="black">
                <a:alpha val="40000"/>
              </a:prstClr>
            </a:outerShdw>
          </a:effectLst>
        </p:spPr>
      </p:pic>
    </p:spTree>
    <p:extLst>
      <p:ext uri="{BB962C8B-B14F-4D97-AF65-F5344CB8AC3E}">
        <p14:creationId xmlns:p14="http://schemas.microsoft.com/office/powerpoint/2010/main" xmlns="" val="2850267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63500"/>
            <a:ext cx="7692571"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600" kern="0" dirty="0">
                <a:solidFill>
                  <a:srgbClr val="FFFF00"/>
                </a:solidFill>
                <a:latin typeface="Arial Rounded MT Bold" panose="020F0704030504030204" pitchFamily="34" charset="0"/>
              </a:rPr>
              <a:t>Example: Hunt River Basin, RI</a:t>
            </a:r>
          </a:p>
        </p:txBody>
      </p:sp>
      <p:sp>
        <p:nvSpPr>
          <p:cNvPr id="17" name="TextBox 16"/>
          <p:cNvSpPr txBox="1"/>
          <p:nvPr/>
        </p:nvSpPr>
        <p:spPr>
          <a:xfrm>
            <a:off x="1352550" y="1646238"/>
            <a:ext cx="2362200" cy="922337"/>
          </a:xfrm>
          <a:prstGeom prst="rect">
            <a:avLst/>
          </a:prstGeom>
          <a:noFill/>
        </p:spPr>
        <p:txBody>
          <a:bodyPr>
            <a:spAutoFit/>
          </a:bodyPr>
          <a:lstStyle/>
          <a:p>
            <a:pPr indent="-182880">
              <a:buFont typeface="Wingdings" pitchFamily="2" charset="2"/>
              <a:buNone/>
              <a:defRPr/>
            </a:pPr>
            <a:r>
              <a:rPr lang="en-US" sz="1800" b="1" dirty="0">
                <a:solidFill>
                  <a:srgbClr val="0000FF"/>
                </a:solidFill>
                <a:latin typeface="Times New Roman" panose="02020603050405020304" pitchFamily="18" charset="0"/>
                <a:cs typeface="Times New Roman" panose="02020603050405020304" pitchFamily="18" charset="0"/>
              </a:rPr>
              <a:t>No withdrawals at</a:t>
            </a:r>
            <a:br>
              <a:rPr lang="en-US" sz="1800" b="1" dirty="0">
                <a:solidFill>
                  <a:srgbClr val="0000FF"/>
                </a:solidFill>
                <a:latin typeface="Times New Roman" panose="02020603050405020304" pitchFamily="18" charset="0"/>
                <a:cs typeface="Times New Roman" panose="02020603050405020304" pitchFamily="18" charset="0"/>
              </a:rPr>
            </a:br>
            <a:r>
              <a:rPr lang="en-US" sz="1800" b="1" dirty="0">
                <a:solidFill>
                  <a:srgbClr val="0000FF"/>
                </a:solidFill>
                <a:latin typeface="Times New Roman" panose="02020603050405020304" pitchFamily="18" charset="0"/>
                <a:cs typeface="Times New Roman" panose="02020603050405020304" pitchFamily="18" charset="0"/>
              </a:rPr>
              <a:t>   public-supply wells</a:t>
            </a:r>
          </a:p>
          <a:p>
            <a:pPr indent="-457200">
              <a:buFont typeface="Wingdings" pitchFamily="2" charset="2"/>
              <a:buNone/>
              <a:defRPr/>
            </a:pPr>
            <a:r>
              <a:rPr lang="en-US" sz="1800" b="1" dirty="0">
                <a:solidFill>
                  <a:srgbClr val="0000FF"/>
                </a:solidFill>
                <a:latin typeface="Times New Roman" panose="02020603050405020304" pitchFamily="18" charset="0"/>
                <a:cs typeface="Times New Roman" panose="02020603050405020304" pitchFamily="18" charset="0"/>
              </a:rPr>
              <a:t>With withdrawals</a:t>
            </a:r>
          </a:p>
        </p:txBody>
      </p:sp>
      <p:cxnSp>
        <p:nvCxnSpPr>
          <p:cNvPr id="18" name="Straight Connector 17"/>
          <p:cNvCxnSpPr/>
          <p:nvPr/>
        </p:nvCxnSpPr>
        <p:spPr bwMode="auto">
          <a:xfrm>
            <a:off x="819150" y="1828800"/>
            <a:ext cx="549275" cy="0"/>
          </a:xfrm>
          <a:prstGeom prst="line">
            <a:avLst/>
          </a:prstGeom>
          <a:gradFill rotWithShape="0">
            <a:gsLst>
              <a:gs pos="0">
                <a:srgbClr val="CCFFCC"/>
              </a:gs>
              <a:gs pos="100000">
                <a:srgbClr val="FFFFFF"/>
              </a:gs>
            </a:gsLst>
            <a:lin ang="5400000" scaled="1"/>
          </a:gradFill>
          <a:ln w="31750" cap="flat" cmpd="sng" algn="ctr">
            <a:solidFill>
              <a:schemeClr val="bg2">
                <a:lumMod val="50000"/>
                <a:lumOff val="50000"/>
              </a:schemeClr>
            </a:solidFill>
            <a:prstDash val="solid"/>
            <a:round/>
            <a:headEnd type="none" w="med" len="med"/>
            <a:tailEnd type="none" w="med" len="med"/>
          </a:ln>
          <a:effectLst/>
        </p:spPr>
      </p:cxnSp>
      <p:cxnSp>
        <p:nvCxnSpPr>
          <p:cNvPr id="19" name="Straight Connector 18"/>
          <p:cNvCxnSpPr/>
          <p:nvPr/>
        </p:nvCxnSpPr>
        <p:spPr bwMode="auto">
          <a:xfrm>
            <a:off x="819150" y="2362200"/>
            <a:ext cx="549275" cy="0"/>
          </a:xfrm>
          <a:prstGeom prst="line">
            <a:avLst/>
          </a:prstGeom>
          <a:gradFill rotWithShape="0">
            <a:gsLst>
              <a:gs pos="0">
                <a:srgbClr val="CCFFCC"/>
              </a:gs>
              <a:gs pos="100000">
                <a:srgbClr val="FFFFFF"/>
              </a:gs>
            </a:gsLst>
            <a:lin ang="5400000" scaled="1"/>
          </a:gradFill>
          <a:ln w="31750" cap="flat" cmpd="sng" algn="ctr">
            <a:solidFill>
              <a:schemeClr val="bg2">
                <a:lumMod val="50000"/>
                <a:lumOff val="50000"/>
              </a:schemeClr>
            </a:solidFill>
            <a:prstDash val="sysDot"/>
            <a:round/>
            <a:headEnd type="none" w="med" len="med"/>
            <a:tailEnd type="none" w="med" len="med"/>
          </a:ln>
          <a:effectLst/>
        </p:spPr>
      </p:cxnSp>
      <p:grpSp>
        <p:nvGrpSpPr>
          <p:cNvPr id="20" name="Group 19"/>
          <p:cNvGrpSpPr/>
          <p:nvPr/>
        </p:nvGrpSpPr>
        <p:grpSpPr>
          <a:xfrm>
            <a:off x="71664" y="1204680"/>
            <a:ext cx="8486776" cy="5445512"/>
            <a:chOff x="57150" y="914400"/>
            <a:chExt cx="8486776" cy="5445512"/>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 y="914400"/>
              <a:ext cx="6859588" cy="5287963"/>
            </a:xfrm>
            <a:prstGeom prst="rect">
              <a:avLst/>
            </a:prstGeom>
            <a:noFill/>
            <a:ln>
              <a:noFill/>
            </a:ln>
            <a:extLst>
              <a:ext uri="{909E8E84-426E-40DD-AFC4-6F175D3DCCD1}">
                <a14:hiddenFill xmlns:a14="http://schemas.microsoft.com/office/drawing/2010/main" xmlns="">
                  <a:gradFill rotWithShape="0">
                    <a:gsLst>
                      <a:gs pos="0">
                        <a:srgbClr val="CCFFCC"/>
                      </a:gs>
                      <a:gs pos="100000">
                        <a:srgbClr val="FFFFFF"/>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Lst>
          </p:spPr>
        </p:pic>
        <p:pic>
          <p:nvPicPr>
            <p:cNvPr id="22"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40563" y="952887"/>
              <a:ext cx="1503363" cy="2016125"/>
            </a:xfrm>
            <a:prstGeom prst="rect">
              <a:avLst/>
            </a:prstGeom>
            <a:noFill/>
            <a:ln>
              <a:noFill/>
            </a:ln>
            <a:extLst>
              <a:ext uri="{909E8E84-426E-40DD-AFC4-6F175D3DCCD1}">
                <a14:hiddenFill xmlns:a14="http://schemas.microsoft.com/office/drawing/2010/main" xmlns="">
                  <a:gradFill rotWithShape="0">
                    <a:gsLst>
                      <a:gs pos="0">
                        <a:srgbClr val="CCFFCC"/>
                      </a:gs>
                      <a:gs pos="100000">
                        <a:srgbClr val="FFFFFF"/>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Lst>
          </p:spPr>
        </p:pic>
        <p:sp>
          <p:nvSpPr>
            <p:cNvPr id="23" name="TextBox 22"/>
            <p:cNvSpPr txBox="1"/>
            <p:nvPr/>
          </p:nvSpPr>
          <p:spPr>
            <a:xfrm>
              <a:off x="2136775" y="6082913"/>
              <a:ext cx="3290196" cy="276999"/>
            </a:xfrm>
            <a:prstGeom prst="rect">
              <a:avLst/>
            </a:prstGeom>
            <a:noFill/>
          </p:spPr>
          <p:txBody>
            <a:bodyPr wrap="none" rtlCol="0">
              <a:spAutoFit/>
            </a:bodyPr>
            <a:lstStyle/>
            <a:p>
              <a:r>
                <a:rPr lang="en-US" sz="1200" b="1" dirty="0"/>
                <a:t>DISTANCE ALONG HUNT RIVER, IN MILES</a:t>
              </a:r>
            </a:p>
          </p:txBody>
        </p:sp>
        <p:cxnSp>
          <p:nvCxnSpPr>
            <p:cNvPr id="24" name="Straight Arrow Connector 23"/>
            <p:cNvCxnSpPr/>
            <p:nvPr/>
          </p:nvCxnSpPr>
          <p:spPr bwMode="auto">
            <a:xfrm>
              <a:off x="6800850" y="5534025"/>
              <a:ext cx="0" cy="409575"/>
            </a:xfrm>
            <a:prstGeom prst="straightConnector1">
              <a:avLst/>
            </a:prstGeom>
            <a:gradFill rotWithShape="0">
              <a:gsLst>
                <a:gs pos="0">
                  <a:srgbClr val="CCFFCC"/>
                </a:gs>
                <a:gs pos="100000">
                  <a:srgbClr val="FFFFFF"/>
                </a:gs>
              </a:gsLst>
              <a:lin ang="5400000" scaled="1"/>
            </a:gradFill>
            <a:ln w="28575" cap="flat" cmpd="sng" algn="ctr">
              <a:solidFill>
                <a:srgbClr val="FF0000"/>
              </a:solidFill>
              <a:prstDash val="solid"/>
              <a:round/>
              <a:headEnd type="triangle" w="med" len="med"/>
              <a:tailEnd type="triangle" w="med" len="med"/>
            </a:ln>
            <a:effectLst/>
          </p:spPr>
        </p:cxnSp>
      </p:grpSp>
      <p:cxnSp>
        <p:nvCxnSpPr>
          <p:cNvPr id="25" name="Straight Connector 24"/>
          <p:cNvCxnSpPr/>
          <p:nvPr/>
        </p:nvCxnSpPr>
        <p:spPr bwMode="auto">
          <a:xfrm flipV="1">
            <a:off x="6866618" y="5752867"/>
            <a:ext cx="239713" cy="276225"/>
          </a:xfrm>
          <a:prstGeom prst="line">
            <a:avLst/>
          </a:prstGeom>
          <a:gradFill rotWithShape="0">
            <a:gsLst>
              <a:gs pos="0">
                <a:srgbClr val="CCFFCC"/>
              </a:gs>
              <a:gs pos="100000">
                <a:srgbClr val="FFFFFF"/>
              </a:gs>
            </a:gsLst>
            <a:lin ang="5400000" scaled="1"/>
          </a:gradFill>
          <a:ln w="9525" cap="flat" cmpd="sng" algn="ctr">
            <a:solidFill>
              <a:schemeClr val="bg2"/>
            </a:solidFill>
            <a:prstDash val="solid"/>
            <a:round/>
            <a:headEnd type="none" w="med" len="med"/>
            <a:tailEnd type="none" w="med" len="med"/>
          </a:ln>
          <a:effectLst/>
        </p:spPr>
      </p:cxnSp>
      <p:sp>
        <p:nvSpPr>
          <p:cNvPr id="26" name="TextBox 25"/>
          <p:cNvSpPr txBox="1"/>
          <p:nvPr/>
        </p:nvSpPr>
        <p:spPr>
          <a:xfrm>
            <a:off x="7040563" y="4498210"/>
            <a:ext cx="2103437" cy="2062103"/>
          </a:xfrm>
          <a:prstGeom prst="rect">
            <a:avLst/>
          </a:prstGeom>
          <a:noFill/>
        </p:spPr>
        <p:txBody>
          <a:bodyPr wrap="square" rtlCol="0">
            <a:spAutoFit/>
          </a:bodyPr>
          <a:lstStyle/>
          <a:p>
            <a:r>
              <a:rPr lang="en-US" sz="1600" b="1" dirty="0"/>
              <a:t>At outflow of basin, total streamflow depletion is equivalent  to the amount of streamflow depletion captured by the wells.</a:t>
            </a:r>
          </a:p>
        </p:txBody>
      </p:sp>
      <p:grpSp>
        <p:nvGrpSpPr>
          <p:cNvPr id="28" name="Group 27"/>
          <p:cNvGrpSpPr/>
          <p:nvPr/>
        </p:nvGrpSpPr>
        <p:grpSpPr>
          <a:xfrm>
            <a:off x="807351" y="1901031"/>
            <a:ext cx="2895600" cy="922337"/>
            <a:chOff x="1828800" y="1646238"/>
            <a:chExt cx="2895600" cy="922337"/>
          </a:xfrm>
        </p:grpSpPr>
        <p:sp>
          <p:nvSpPr>
            <p:cNvPr id="29" name="TextBox 28"/>
            <p:cNvSpPr txBox="1"/>
            <p:nvPr/>
          </p:nvSpPr>
          <p:spPr>
            <a:xfrm>
              <a:off x="2362200" y="1646238"/>
              <a:ext cx="2362200" cy="922337"/>
            </a:xfrm>
            <a:prstGeom prst="rect">
              <a:avLst/>
            </a:prstGeom>
            <a:noFill/>
          </p:spPr>
          <p:txBody>
            <a:bodyPr>
              <a:spAutoFit/>
            </a:bodyPr>
            <a:lstStyle/>
            <a:p>
              <a:pPr indent="-182880">
                <a:buFont typeface="Wingdings" pitchFamily="2" charset="2"/>
                <a:buNone/>
                <a:defRPr/>
              </a:pPr>
              <a:r>
                <a:rPr lang="en-US" sz="1800" b="1" dirty="0">
                  <a:solidFill>
                    <a:srgbClr val="0000FF"/>
                  </a:solidFill>
                  <a:latin typeface="Times New Roman" panose="02020603050405020304" pitchFamily="18" charset="0"/>
                  <a:cs typeface="Times New Roman" panose="02020603050405020304" pitchFamily="18" charset="0"/>
                </a:rPr>
                <a:t>No withdrawals at</a:t>
              </a:r>
              <a:br>
                <a:rPr lang="en-US" sz="1800" b="1" dirty="0">
                  <a:solidFill>
                    <a:srgbClr val="0000FF"/>
                  </a:solidFill>
                  <a:latin typeface="Times New Roman" panose="02020603050405020304" pitchFamily="18" charset="0"/>
                  <a:cs typeface="Times New Roman" panose="02020603050405020304" pitchFamily="18" charset="0"/>
                </a:rPr>
              </a:br>
              <a:r>
                <a:rPr lang="en-US" sz="1800" b="1" dirty="0">
                  <a:solidFill>
                    <a:srgbClr val="0000FF"/>
                  </a:solidFill>
                  <a:latin typeface="Times New Roman" panose="02020603050405020304" pitchFamily="18" charset="0"/>
                  <a:cs typeface="Times New Roman" panose="02020603050405020304" pitchFamily="18" charset="0"/>
                </a:rPr>
                <a:t>   public-supply wells</a:t>
              </a:r>
            </a:p>
            <a:p>
              <a:pPr indent="-457200">
                <a:buFont typeface="Wingdings" pitchFamily="2" charset="2"/>
                <a:buNone/>
                <a:defRPr/>
              </a:pPr>
              <a:r>
                <a:rPr lang="en-US" sz="1800" b="1" dirty="0">
                  <a:solidFill>
                    <a:srgbClr val="0000FF"/>
                  </a:solidFill>
                  <a:latin typeface="Times New Roman" panose="02020603050405020304" pitchFamily="18" charset="0"/>
                  <a:cs typeface="Times New Roman" panose="02020603050405020304" pitchFamily="18" charset="0"/>
                </a:rPr>
                <a:t>With withdrawals</a:t>
              </a:r>
            </a:p>
          </p:txBody>
        </p:sp>
        <p:cxnSp>
          <p:nvCxnSpPr>
            <p:cNvPr id="30" name="Straight Connector 29"/>
            <p:cNvCxnSpPr/>
            <p:nvPr/>
          </p:nvCxnSpPr>
          <p:spPr bwMode="auto">
            <a:xfrm>
              <a:off x="1828800" y="1828800"/>
              <a:ext cx="549275" cy="0"/>
            </a:xfrm>
            <a:prstGeom prst="line">
              <a:avLst/>
            </a:prstGeom>
            <a:gradFill rotWithShape="0">
              <a:gsLst>
                <a:gs pos="0">
                  <a:srgbClr val="CCFFCC"/>
                </a:gs>
                <a:gs pos="100000">
                  <a:srgbClr val="FFFFFF"/>
                </a:gs>
              </a:gsLst>
              <a:lin ang="5400000" scaled="1"/>
            </a:gradFill>
            <a:ln w="31750" cap="flat" cmpd="sng" algn="ctr">
              <a:solidFill>
                <a:schemeClr val="bg2">
                  <a:lumMod val="50000"/>
                </a:schemeClr>
              </a:solidFill>
              <a:prstDash val="solid"/>
              <a:round/>
              <a:headEnd type="none" w="med" len="med"/>
              <a:tailEnd type="none" w="med" len="med"/>
            </a:ln>
            <a:effectLst/>
          </p:spPr>
        </p:cxnSp>
        <p:cxnSp>
          <p:nvCxnSpPr>
            <p:cNvPr id="31" name="Straight Connector 30"/>
            <p:cNvCxnSpPr/>
            <p:nvPr/>
          </p:nvCxnSpPr>
          <p:spPr bwMode="auto">
            <a:xfrm>
              <a:off x="1828800" y="2362200"/>
              <a:ext cx="549275" cy="0"/>
            </a:xfrm>
            <a:prstGeom prst="line">
              <a:avLst/>
            </a:prstGeom>
            <a:gradFill rotWithShape="0">
              <a:gsLst>
                <a:gs pos="0">
                  <a:srgbClr val="CCFFCC"/>
                </a:gs>
                <a:gs pos="100000">
                  <a:srgbClr val="FFFFFF"/>
                </a:gs>
              </a:gsLst>
              <a:lin ang="5400000" scaled="1"/>
            </a:gradFill>
            <a:ln w="31750" cap="flat" cmpd="sng" algn="ctr">
              <a:solidFill>
                <a:schemeClr val="bg2">
                  <a:lumMod val="75000"/>
                </a:schemeClr>
              </a:solidFill>
              <a:prstDash val="sysDot"/>
              <a:round/>
              <a:headEnd type="none" w="med" len="med"/>
              <a:tailEnd type="none" w="med" len="med"/>
            </a:ln>
            <a:effectLst/>
          </p:spPr>
        </p:cxnSp>
      </p:grpSp>
      <p:sp>
        <p:nvSpPr>
          <p:cNvPr id="3" name="Rectangle 2"/>
          <p:cNvSpPr/>
          <p:nvPr/>
        </p:nvSpPr>
        <p:spPr>
          <a:xfrm>
            <a:off x="3501458" y="5384800"/>
            <a:ext cx="1578542" cy="2612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58117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ue Diagonal">
  <a:themeElements>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fontScheme name="Blue Diagonal">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CCFFCC"/>
            </a:gs>
            <a:gs pos="100000">
              <a:srgbClr val="FFFFFF"/>
            </a:gs>
          </a:gsLst>
          <a:lin ang="5400000" scaled="1"/>
        </a:gradFill>
        <a:ln w="9525" cap="flat" cmpd="sng" algn="ctr">
          <a:noFill/>
          <a:prstDash val="solid"/>
          <a:round/>
          <a:headEnd type="none" w="med" len="med"/>
          <a:tailEnd type="none" w="med" len="med"/>
        </a:ln>
        <a:effectLst/>
      </a:spPr>
      <a:bodyPr vert="horz" wrap="none" lIns="0" tIns="45720" rIns="0" bIns="0" numCol="1" anchor="t" anchorCtr="0" compatLnSpc="1">
        <a:prstTxWarp prst="textNoShape">
          <a:avLst/>
        </a:prstTxWarp>
      </a:bodyPr>
      <a:lstStyle>
        <a:defPPr marL="2514600" marR="0" indent="0" algn="l" defTabSz="342900" rtl="0" eaLnBrk="1" fontAlgn="base" latinLnBrk="0" hangingPunct="1">
          <a:lnSpc>
            <a:spcPct val="100000"/>
          </a:lnSpc>
          <a:spcBef>
            <a:spcPct val="0"/>
          </a:spcBef>
          <a:spcAft>
            <a:spcPct val="0"/>
          </a:spcAft>
          <a:buClrTx/>
          <a:buSzTx/>
          <a:buFont typeface="Wingdings" pitchFamily="2" charset="2"/>
          <a:buChar char="Ø"/>
          <a:tabLst/>
          <a:defRPr kumimoji="0" lang="en-US" sz="1600" b="0" i="0" u="none" strike="noStrike" cap="none" normalizeH="0" baseline="0" smtClean="0">
            <a:ln>
              <a:noFill/>
            </a:ln>
            <a:solidFill>
              <a:srgbClr val="009C73"/>
            </a:solidFill>
            <a:effectLst/>
            <a:latin typeface="Comic Sans MS" pitchFamily="66" charset="0"/>
          </a:defRPr>
        </a:defPPr>
      </a:lstStyle>
    </a:spDef>
    <a:lnDef>
      <a:spPr bwMode="auto">
        <a:xfrm>
          <a:off x="0" y="0"/>
          <a:ext cx="1" cy="1"/>
        </a:xfrm>
        <a:custGeom>
          <a:avLst/>
          <a:gdLst/>
          <a:ahLst/>
          <a:cxnLst/>
          <a:rect l="0" t="0" r="0" b="0"/>
          <a:pathLst/>
        </a:custGeom>
        <a:gradFill rotWithShape="0">
          <a:gsLst>
            <a:gs pos="0">
              <a:srgbClr val="CCFFCC"/>
            </a:gs>
            <a:gs pos="100000">
              <a:srgbClr val="FFFFFF"/>
            </a:gs>
          </a:gsLst>
          <a:lin ang="5400000" scaled="1"/>
        </a:gradFill>
        <a:ln w="9525" cap="flat" cmpd="sng" algn="ctr">
          <a:noFill/>
          <a:prstDash val="solid"/>
          <a:round/>
          <a:headEnd type="none" w="med" len="med"/>
          <a:tailEnd type="none" w="med" len="med"/>
        </a:ln>
        <a:effectLst/>
      </a:spPr>
      <a:bodyPr vert="horz" wrap="none" lIns="0" tIns="45720" rIns="0" bIns="0" numCol="1" anchor="t" anchorCtr="0" compatLnSpc="1">
        <a:prstTxWarp prst="textNoShape">
          <a:avLst/>
        </a:prstTxWarp>
      </a:bodyPr>
      <a:lstStyle>
        <a:defPPr marL="2514600" marR="0" indent="0" algn="l" defTabSz="342900" rtl="0" eaLnBrk="1" fontAlgn="base" latinLnBrk="0" hangingPunct="1">
          <a:lnSpc>
            <a:spcPct val="100000"/>
          </a:lnSpc>
          <a:spcBef>
            <a:spcPct val="0"/>
          </a:spcBef>
          <a:spcAft>
            <a:spcPct val="0"/>
          </a:spcAft>
          <a:buClrTx/>
          <a:buSzTx/>
          <a:buFont typeface="Wingdings" pitchFamily="2" charset="2"/>
          <a:buChar char="Ø"/>
          <a:tabLst/>
          <a:defRPr kumimoji="0" lang="en-US" sz="1600" b="0" i="0" u="none" strike="noStrike" cap="none" normalizeH="0" baseline="0" smtClean="0">
            <a:ln>
              <a:noFill/>
            </a:ln>
            <a:solidFill>
              <a:srgbClr val="009C73"/>
            </a:solidFill>
            <a:effectLst/>
            <a:latin typeface="Comic Sans MS" pitchFamily="66"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34862</TotalTime>
  <Words>1986</Words>
  <Application>Microsoft Office PowerPoint</Application>
  <PresentationFormat>On-screen Show (4:3)</PresentationFormat>
  <Paragraphs>167</Paragraphs>
  <Slides>29</Slides>
  <Notes>23</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Default Design</vt:lpstr>
      <vt:lpstr>Blue Diagonal</vt:lpstr>
      <vt:lpstr>Lessons Learned in the Decade Since the San Pedro Capture Map</vt:lpstr>
      <vt:lpstr>Slide 2</vt:lpstr>
      <vt:lpstr>Constructing the Capture Map</vt:lpstr>
      <vt:lpstr>Impact</vt:lpstr>
      <vt:lpstr>Educating People on the Somewhat Obvious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USGS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saleake</dc:creator>
  <cp:lastModifiedBy>cosv</cp:lastModifiedBy>
  <cp:revision>211</cp:revision>
  <dcterms:created xsi:type="dcterms:W3CDTF">2007-01-16T20:31:09Z</dcterms:created>
  <dcterms:modified xsi:type="dcterms:W3CDTF">2018-08-15T19:26:17Z</dcterms:modified>
</cp:coreProperties>
</file>