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8"/>
  </p:notesMasterIdLst>
  <p:sldIdLst>
    <p:sldId id="256" r:id="rId5"/>
    <p:sldId id="257" r:id="rId6"/>
    <p:sldId id="285" r:id="rId7"/>
    <p:sldId id="270" r:id="rId8"/>
    <p:sldId id="269" r:id="rId9"/>
    <p:sldId id="258" r:id="rId10"/>
    <p:sldId id="281" r:id="rId11"/>
    <p:sldId id="266" r:id="rId12"/>
    <p:sldId id="287" r:id="rId13"/>
    <p:sldId id="272" r:id="rId14"/>
    <p:sldId id="273" r:id="rId15"/>
    <p:sldId id="274" r:id="rId16"/>
    <p:sldId id="275" r:id="rId17"/>
    <p:sldId id="286" r:id="rId18"/>
    <p:sldId id="283" r:id="rId19"/>
    <p:sldId id="284" r:id="rId20"/>
    <p:sldId id="277" r:id="rId21"/>
    <p:sldId id="288" r:id="rId22"/>
    <p:sldId id="279" r:id="rId23"/>
    <p:sldId id="267" r:id="rId24"/>
    <p:sldId id="278" r:id="rId25"/>
    <p:sldId id="264" r:id="rId26"/>
    <p:sldId id="291" r:id="rId27"/>
  </p:sldIdLst>
  <p:sldSz cx="9144000" cy="6858000" type="screen4x3"/>
  <p:notesSz cx="6858000" cy="9144000"/>
  <p:embeddedFontLst>
    <p:embeddedFont>
      <p:font typeface="Gill Sans MT" panose="020B0502020104020203" pitchFamily="34" charset="0"/>
      <p:regular r:id="rId29"/>
      <p:bold r:id="rId30"/>
      <p:italic r:id="rId31"/>
      <p:boldItalic r:id="rId32"/>
    </p:embeddedFont>
    <p:embeddedFont>
      <p:font typeface="Roboto Medium" panose="02000000000000000000" pitchFamily="2" charset="0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bbers, Anne M" initials="AE" lastIdx="1" clrIdx="0"/>
  <p:cmAuthor id="1" name="Bernier, Heather A" initials="BHA" lastIdx="2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BC64"/>
    <a:srgbClr val="93C94F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22" autoAdjust="0"/>
    <p:restoredTop sz="94660"/>
  </p:normalViewPr>
  <p:slideViewPr>
    <p:cSldViewPr>
      <p:cViewPr varScale="1">
        <p:scale>
          <a:sx n="108" d="100"/>
          <a:sy n="108" d="100"/>
        </p:scale>
        <p:origin x="204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0FC626-3E83-44CB-A121-F80CEAE3B68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E31CB5CE-3E44-440C-9179-4C0C23A6037B}">
      <dgm:prSet phldrT="[Text]"/>
      <dgm:spPr>
        <a:solidFill>
          <a:srgbClr val="CCFFCC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Gill Sans MT" panose="020B0502020104020203" pitchFamily="34" charset="0"/>
            </a:rPr>
            <a:t>Public Scoping</a:t>
          </a:r>
          <a:endParaRPr lang="en-US" dirty="0">
            <a:solidFill>
              <a:schemeClr val="tx1"/>
            </a:solidFill>
            <a:latin typeface="Gill Sans MT" panose="020B0502020104020203" pitchFamily="34" charset="0"/>
          </a:endParaRPr>
        </a:p>
      </dgm:t>
    </dgm:pt>
    <dgm:pt modelId="{AB8BB875-20B8-41EA-AFA4-A03D73A3A575}" type="parTrans" cxnId="{2F6E7CE3-ADCC-45E6-9DF3-0EDBB7FCA09F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5D37C9FC-0765-4965-954B-2D17F0AD6F32}" type="sibTrans" cxnId="{2F6E7CE3-ADCC-45E6-9DF3-0EDBB7FCA09F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B28BAC14-EA9E-4AEA-BB0B-68221EFBD6BF}">
      <dgm:prSet phldrT="[Text]"/>
      <dgm:spPr>
        <a:solidFill>
          <a:srgbClr val="33CC33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Gill Sans MT" panose="020B0502020104020203" pitchFamily="34" charset="0"/>
            </a:rPr>
            <a:t>Proposed RMP / Final EIS Released</a:t>
          </a:r>
          <a:endParaRPr lang="en-US" dirty="0">
            <a:solidFill>
              <a:schemeClr val="tx1"/>
            </a:solidFill>
            <a:latin typeface="Gill Sans MT" panose="020B0502020104020203" pitchFamily="34" charset="0"/>
          </a:endParaRPr>
        </a:p>
      </dgm:t>
    </dgm:pt>
    <dgm:pt modelId="{7F0B5C67-3815-4405-809B-6CF6F17FE777}" type="parTrans" cxnId="{56DF85C0-F3AA-43CB-BBB7-D16348D7D46D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C2A743C5-1BA2-47D0-AB5E-5DC6F2FB8EFE}" type="sibTrans" cxnId="{56DF85C0-F3AA-43CB-BBB7-D16348D7D46D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CBEF7246-8CA8-4A90-938D-F763185672E6}">
      <dgm:prSet phldrT="[Text]"/>
      <dgm:spPr>
        <a:solidFill>
          <a:srgbClr val="003300"/>
        </a:solidFill>
      </dgm:spPr>
      <dgm:t>
        <a:bodyPr/>
        <a:lstStyle/>
        <a:p>
          <a:r>
            <a:rPr lang="en-US" dirty="0" smtClean="0">
              <a:latin typeface="Gill Sans MT" panose="020B0502020104020203" pitchFamily="34" charset="0"/>
            </a:rPr>
            <a:t>Record of Decision/ Approved RMP</a:t>
          </a:r>
        </a:p>
      </dgm:t>
    </dgm:pt>
    <dgm:pt modelId="{520D4223-E07A-4763-A677-BE04319F2263}" type="parTrans" cxnId="{D1B3227C-C01C-40FD-8AAF-BF3566B5B9EA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3D343550-B08A-4AF3-942A-D9B59345A84F}" type="sibTrans" cxnId="{D1B3227C-C01C-40FD-8AAF-BF3566B5B9EA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C0925837-A352-4C46-8724-8AF8D50FECF3}">
      <dgm:prSet phldrT="[Text]"/>
      <dgm:spPr>
        <a:solidFill>
          <a:srgbClr val="99FF99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Gill Sans MT" panose="020B0502020104020203" pitchFamily="34" charset="0"/>
            </a:rPr>
            <a:t>Alternatives Development</a:t>
          </a:r>
          <a:endParaRPr lang="en-US" dirty="0">
            <a:latin typeface="Gill Sans MT" panose="020B0502020104020203" pitchFamily="34" charset="0"/>
          </a:endParaRPr>
        </a:p>
      </dgm:t>
    </dgm:pt>
    <dgm:pt modelId="{0FDE2FA7-B1D9-490B-BA39-7A7DC5A2E9E9}" type="parTrans" cxnId="{91DE65A3-6CCA-44AD-9798-5E349EF9136F}">
      <dgm:prSet/>
      <dgm:spPr/>
      <dgm:t>
        <a:bodyPr/>
        <a:lstStyle/>
        <a:p>
          <a:endParaRPr lang="en-US"/>
        </a:p>
      </dgm:t>
    </dgm:pt>
    <dgm:pt modelId="{2BB974EA-0A64-4C0A-839E-913827C26A85}" type="sibTrans" cxnId="{91DE65A3-6CCA-44AD-9798-5E349EF9136F}">
      <dgm:prSet/>
      <dgm:spPr/>
      <dgm:t>
        <a:bodyPr/>
        <a:lstStyle/>
        <a:p>
          <a:endParaRPr lang="en-US"/>
        </a:p>
      </dgm:t>
    </dgm:pt>
    <dgm:pt modelId="{22CC828D-63CA-4D08-94DC-60FE6B923C9B}">
      <dgm:prSet/>
      <dgm:spPr>
        <a:solidFill>
          <a:srgbClr val="008000"/>
        </a:solidFill>
      </dgm:spPr>
      <dgm:t>
        <a:bodyPr/>
        <a:lstStyle/>
        <a:p>
          <a:r>
            <a:rPr lang="en-US" dirty="0" smtClean="0">
              <a:latin typeface="Gill Sans MT" panose="020B0502020104020203" pitchFamily="34" charset="0"/>
            </a:rPr>
            <a:t>30-day Protest Period</a:t>
          </a:r>
          <a:endParaRPr lang="en-US" dirty="0"/>
        </a:p>
      </dgm:t>
    </dgm:pt>
    <dgm:pt modelId="{36A42DFD-FE91-4709-A3FD-3FE84E73A35A}" type="parTrans" cxnId="{F19A3A45-243B-4988-9B2E-1E0E86C5B4CB}">
      <dgm:prSet/>
      <dgm:spPr/>
      <dgm:t>
        <a:bodyPr/>
        <a:lstStyle/>
        <a:p>
          <a:endParaRPr lang="en-US"/>
        </a:p>
      </dgm:t>
    </dgm:pt>
    <dgm:pt modelId="{4ADC0F7E-FF35-48C4-9358-5A9073BCFC3A}" type="sibTrans" cxnId="{F19A3A45-243B-4988-9B2E-1E0E86C5B4CB}">
      <dgm:prSet/>
      <dgm:spPr/>
      <dgm:t>
        <a:bodyPr/>
        <a:lstStyle/>
        <a:p>
          <a:endParaRPr lang="en-US"/>
        </a:p>
      </dgm:t>
    </dgm:pt>
    <dgm:pt modelId="{0B8EE44C-C6CF-433A-9917-61E2A9B49677}">
      <dgm:prSet/>
      <dgm:spPr>
        <a:solidFill>
          <a:srgbClr val="66FF66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Gill Sans MT" panose="020B0502020104020203" pitchFamily="34" charset="0"/>
            </a:rPr>
            <a:t>Draft RMP/EIS Public Comment Period</a:t>
          </a:r>
          <a:endParaRPr lang="en-US" dirty="0">
            <a:solidFill>
              <a:schemeClr val="tx1"/>
            </a:solidFill>
            <a:latin typeface="Gill Sans MT" panose="020B0502020104020203" pitchFamily="34" charset="0"/>
          </a:endParaRPr>
        </a:p>
      </dgm:t>
    </dgm:pt>
    <dgm:pt modelId="{BC838D07-70B2-4AA7-8739-D130FDF86AB9}" type="sibTrans" cxnId="{7141CD87-7650-4F07-80DE-D652A8243723}">
      <dgm:prSet/>
      <dgm:spPr/>
      <dgm:t>
        <a:bodyPr/>
        <a:lstStyle/>
        <a:p>
          <a:endParaRPr lang="en-US"/>
        </a:p>
      </dgm:t>
    </dgm:pt>
    <dgm:pt modelId="{7A47396A-BAAA-403A-B438-ED0C0393F247}" type="parTrans" cxnId="{7141CD87-7650-4F07-80DE-D652A8243723}">
      <dgm:prSet/>
      <dgm:spPr/>
      <dgm:t>
        <a:bodyPr/>
        <a:lstStyle/>
        <a:p>
          <a:endParaRPr lang="en-US"/>
        </a:p>
      </dgm:t>
    </dgm:pt>
    <dgm:pt modelId="{F28DE111-0E17-4352-8306-F734307CEEB0}" type="pres">
      <dgm:prSet presAssocID="{7D0FC626-3E83-44CB-A121-F80CEAE3B684}" presName="CompostProcess" presStyleCnt="0">
        <dgm:presLayoutVars>
          <dgm:dir/>
          <dgm:resizeHandles val="exact"/>
        </dgm:presLayoutVars>
      </dgm:prSet>
      <dgm:spPr/>
    </dgm:pt>
    <dgm:pt modelId="{3135C8D6-A50B-41CF-9C54-760BFD360E7D}" type="pres">
      <dgm:prSet presAssocID="{7D0FC626-3E83-44CB-A121-F80CEAE3B684}" presName="arrow" presStyleLbl="bgShp" presStyleIdx="0" presStyleCnt="1"/>
      <dgm:spPr>
        <a:solidFill>
          <a:srgbClr val="6699FF"/>
        </a:solidFill>
      </dgm:spPr>
    </dgm:pt>
    <dgm:pt modelId="{0C4A5A08-BC66-4539-8A54-C90369273950}" type="pres">
      <dgm:prSet presAssocID="{7D0FC626-3E83-44CB-A121-F80CEAE3B684}" presName="linearProcess" presStyleCnt="0"/>
      <dgm:spPr/>
    </dgm:pt>
    <dgm:pt modelId="{26B16DD8-0714-40DC-BA2D-A57445120995}" type="pres">
      <dgm:prSet presAssocID="{E31CB5CE-3E44-440C-9179-4C0C23A6037B}" presName="tex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B59F8C-C3D7-4DF4-9707-5264B01E9120}" type="pres">
      <dgm:prSet presAssocID="{5D37C9FC-0765-4965-954B-2D17F0AD6F32}" presName="sibTrans" presStyleCnt="0"/>
      <dgm:spPr/>
    </dgm:pt>
    <dgm:pt modelId="{B6E4746D-634B-449F-A98D-65FCE2646726}" type="pres">
      <dgm:prSet presAssocID="{C0925837-A352-4C46-8724-8AF8D50FECF3}" presName="text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848107-E946-47D0-976A-27FAD72EDA11}" type="pres">
      <dgm:prSet presAssocID="{2BB974EA-0A64-4C0A-839E-913827C26A85}" presName="sibTrans" presStyleCnt="0"/>
      <dgm:spPr/>
    </dgm:pt>
    <dgm:pt modelId="{6352E4E6-BEA0-4C5B-9605-10DB63D67F3C}" type="pres">
      <dgm:prSet presAssocID="{0B8EE44C-C6CF-433A-9917-61E2A9B49677}" presName="text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8FE619-01E0-425F-A3F6-CCD8DB0E03AA}" type="pres">
      <dgm:prSet presAssocID="{BC838D07-70B2-4AA7-8739-D130FDF86AB9}" presName="sibTrans" presStyleCnt="0"/>
      <dgm:spPr/>
    </dgm:pt>
    <dgm:pt modelId="{0EAAD8CE-3E4E-404C-8B4B-FAEEDA43B4E9}" type="pres">
      <dgm:prSet presAssocID="{B28BAC14-EA9E-4AEA-BB0B-68221EFBD6BF}" presName="text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5F066E-B65D-4441-B1BB-9C9FA0E02548}" type="pres">
      <dgm:prSet presAssocID="{C2A743C5-1BA2-47D0-AB5E-5DC6F2FB8EFE}" presName="sibTrans" presStyleCnt="0"/>
      <dgm:spPr/>
    </dgm:pt>
    <dgm:pt modelId="{E356C1C8-84B8-4446-9657-FB5B486234B9}" type="pres">
      <dgm:prSet presAssocID="{22CC828D-63CA-4D08-94DC-60FE6B923C9B}" presName="text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312117-DA84-44FE-BD02-75DA6E4D994B}" type="pres">
      <dgm:prSet presAssocID="{4ADC0F7E-FF35-48C4-9358-5A9073BCFC3A}" presName="sibTrans" presStyleCnt="0"/>
      <dgm:spPr/>
    </dgm:pt>
    <dgm:pt modelId="{0DC8E1A9-20CC-4561-9F52-4C6748340071}" type="pres">
      <dgm:prSet presAssocID="{CBEF7246-8CA8-4A90-938D-F763185672E6}" presName="text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F6E7CE3-ADCC-45E6-9DF3-0EDBB7FCA09F}" srcId="{7D0FC626-3E83-44CB-A121-F80CEAE3B684}" destId="{E31CB5CE-3E44-440C-9179-4C0C23A6037B}" srcOrd="0" destOrd="0" parTransId="{AB8BB875-20B8-41EA-AFA4-A03D73A3A575}" sibTransId="{5D37C9FC-0765-4965-954B-2D17F0AD6F32}"/>
    <dgm:cxn modelId="{56DF85C0-F3AA-43CB-BBB7-D16348D7D46D}" srcId="{7D0FC626-3E83-44CB-A121-F80CEAE3B684}" destId="{B28BAC14-EA9E-4AEA-BB0B-68221EFBD6BF}" srcOrd="3" destOrd="0" parTransId="{7F0B5C67-3815-4405-809B-6CF6F17FE777}" sibTransId="{C2A743C5-1BA2-47D0-AB5E-5DC6F2FB8EFE}"/>
    <dgm:cxn modelId="{A85E87A4-0D41-44C4-815E-27F2DFBE0DC5}" type="presOf" srcId="{22CC828D-63CA-4D08-94DC-60FE6B923C9B}" destId="{E356C1C8-84B8-4446-9657-FB5B486234B9}" srcOrd="0" destOrd="0" presId="urn:microsoft.com/office/officeart/2005/8/layout/hProcess9"/>
    <dgm:cxn modelId="{D1B3227C-C01C-40FD-8AAF-BF3566B5B9EA}" srcId="{7D0FC626-3E83-44CB-A121-F80CEAE3B684}" destId="{CBEF7246-8CA8-4A90-938D-F763185672E6}" srcOrd="5" destOrd="0" parTransId="{520D4223-E07A-4763-A677-BE04319F2263}" sibTransId="{3D343550-B08A-4AF3-942A-D9B59345A84F}"/>
    <dgm:cxn modelId="{00D7D1AA-66A6-4639-BB3A-52C5C2FBD0E2}" type="presOf" srcId="{7D0FC626-3E83-44CB-A121-F80CEAE3B684}" destId="{F28DE111-0E17-4352-8306-F734307CEEB0}" srcOrd="0" destOrd="0" presId="urn:microsoft.com/office/officeart/2005/8/layout/hProcess9"/>
    <dgm:cxn modelId="{01E3E988-87A3-47C2-AB58-93EEC16BADC8}" type="presOf" srcId="{B28BAC14-EA9E-4AEA-BB0B-68221EFBD6BF}" destId="{0EAAD8CE-3E4E-404C-8B4B-FAEEDA43B4E9}" srcOrd="0" destOrd="0" presId="urn:microsoft.com/office/officeart/2005/8/layout/hProcess9"/>
    <dgm:cxn modelId="{50B13B40-1B82-482D-9380-282A33358E66}" type="presOf" srcId="{C0925837-A352-4C46-8724-8AF8D50FECF3}" destId="{B6E4746D-634B-449F-A98D-65FCE2646726}" srcOrd="0" destOrd="0" presId="urn:microsoft.com/office/officeart/2005/8/layout/hProcess9"/>
    <dgm:cxn modelId="{F19A3A45-243B-4988-9B2E-1E0E86C5B4CB}" srcId="{7D0FC626-3E83-44CB-A121-F80CEAE3B684}" destId="{22CC828D-63CA-4D08-94DC-60FE6B923C9B}" srcOrd="4" destOrd="0" parTransId="{36A42DFD-FE91-4709-A3FD-3FE84E73A35A}" sibTransId="{4ADC0F7E-FF35-48C4-9358-5A9073BCFC3A}"/>
    <dgm:cxn modelId="{7141CD87-7650-4F07-80DE-D652A8243723}" srcId="{7D0FC626-3E83-44CB-A121-F80CEAE3B684}" destId="{0B8EE44C-C6CF-433A-9917-61E2A9B49677}" srcOrd="2" destOrd="0" parTransId="{7A47396A-BAAA-403A-B438-ED0C0393F247}" sibTransId="{BC838D07-70B2-4AA7-8739-D130FDF86AB9}"/>
    <dgm:cxn modelId="{2E345613-E09D-469E-9418-02BE2C52B9BF}" type="presOf" srcId="{CBEF7246-8CA8-4A90-938D-F763185672E6}" destId="{0DC8E1A9-20CC-4561-9F52-4C6748340071}" srcOrd="0" destOrd="0" presId="urn:microsoft.com/office/officeart/2005/8/layout/hProcess9"/>
    <dgm:cxn modelId="{F8F0933C-EE25-4197-BAF3-BD4B5741B9C4}" type="presOf" srcId="{E31CB5CE-3E44-440C-9179-4C0C23A6037B}" destId="{26B16DD8-0714-40DC-BA2D-A57445120995}" srcOrd="0" destOrd="0" presId="urn:microsoft.com/office/officeart/2005/8/layout/hProcess9"/>
    <dgm:cxn modelId="{91DE65A3-6CCA-44AD-9798-5E349EF9136F}" srcId="{7D0FC626-3E83-44CB-A121-F80CEAE3B684}" destId="{C0925837-A352-4C46-8724-8AF8D50FECF3}" srcOrd="1" destOrd="0" parTransId="{0FDE2FA7-B1D9-490B-BA39-7A7DC5A2E9E9}" sibTransId="{2BB974EA-0A64-4C0A-839E-913827C26A85}"/>
    <dgm:cxn modelId="{DB62C294-26CD-4C39-80D3-0B3B0F944F08}" type="presOf" srcId="{0B8EE44C-C6CF-433A-9917-61E2A9B49677}" destId="{6352E4E6-BEA0-4C5B-9605-10DB63D67F3C}" srcOrd="0" destOrd="0" presId="urn:microsoft.com/office/officeart/2005/8/layout/hProcess9"/>
    <dgm:cxn modelId="{0B1187D1-8D6D-47CB-8470-067C3BDE2DE7}" type="presParOf" srcId="{F28DE111-0E17-4352-8306-F734307CEEB0}" destId="{3135C8D6-A50B-41CF-9C54-760BFD360E7D}" srcOrd="0" destOrd="0" presId="urn:microsoft.com/office/officeart/2005/8/layout/hProcess9"/>
    <dgm:cxn modelId="{7C6B3F7A-1912-4F7A-AD26-5BF634C0D4E1}" type="presParOf" srcId="{F28DE111-0E17-4352-8306-F734307CEEB0}" destId="{0C4A5A08-BC66-4539-8A54-C90369273950}" srcOrd="1" destOrd="0" presId="urn:microsoft.com/office/officeart/2005/8/layout/hProcess9"/>
    <dgm:cxn modelId="{A64C7328-E9FB-472F-87AF-9846FE65121B}" type="presParOf" srcId="{0C4A5A08-BC66-4539-8A54-C90369273950}" destId="{26B16DD8-0714-40DC-BA2D-A57445120995}" srcOrd="0" destOrd="0" presId="urn:microsoft.com/office/officeart/2005/8/layout/hProcess9"/>
    <dgm:cxn modelId="{6D352F42-6F6A-4159-BE8B-30D0A38D7E07}" type="presParOf" srcId="{0C4A5A08-BC66-4539-8A54-C90369273950}" destId="{12B59F8C-C3D7-4DF4-9707-5264B01E9120}" srcOrd="1" destOrd="0" presId="urn:microsoft.com/office/officeart/2005/8/layout/hProcess9"/>
    <dgm:cxn modelId="{88F9D897-C7CC-4ECC-A4B9-9511A460BB3D}" type="presParOf" srcId="{0C4A5A08-BC66-4539-8A54-C90369273950}" destId="{B6E4746D-634B-449F-A98D-65FCE2646726}" srcOrd="2" destOrd="0" presId="urn:microsoft.com/office/officeart/2005/8/layout/hProcess9"/>
    <dgm:cxn modelId="{79E19FBC-EB36-4339-94F9-646E68343CE8}" type="presParOf" srcId="{0C4A5A08-BC66-4539-8A54-C90369273950}" destId="{AE848107-E946-47D0-976A-27FAD72EDA11}" srcOrd="3" destOrd="0" presId="urn:microsoft.com/office/officeart/2005/8/layout/hProcess9"/>
    <dgm:cxn modelId="{BFCB8701-D0C5-4998-B2F3-3E872D867A06}" type="presParOf" srcId="{0C4A5A08-BC66-4539-8A54-C90369273950}" destId="{6352E4E6-BEA0-4C5B-9605-10DB63D67F3C}" srcOrd="4" destOrd="0" presId="urn:microsoft.com/office/officeart/2005/8/layout/hProcess9"/>
    <dgm:cxn modelId="{42F4C750-3D50-409E-AF28-00A9798B0FB4}" type="presParOf" srcId="{0C4A5A08-BC66-4539-8A54-C90369273950}" destId="{CD8FE619-01E0-425F-A3F6-CCD8DB0E03AA}" srcOrd="5" destOrd="0" presId="urn:microsoft.com/office/officeart/2005/8/layout/hProcess9"/>
    <dgm:cxn modelId="{1E030376-964B-45F5-81C6-310250BEA046}" type="presParOf" srcId="{0C4A5A08-BC66-4539-8A54-C90369273950}" destId="{0EAAD8CE-3E4E-404C-8B4B-FAEEDA43B4E9}" srcOrd="6" destOrd="0" presId="urn:microsoft.com/office/officeart/2005/8/layout/hProcess9"/>
    <dgm:cxn modelId="{DDEBA1ED-89D5-40DF-8F44-E22FD5A7B277}" type="presParOf" srcId="{0C4A5A08-BC66-4539-8A54-C90369273950}" destId="{985F066E-B65D-4441-B1BB-9C9FA0E02548}" srcOrd="7" destOrd="0" presId="urn:microsoft.com/office/officeart/2005/8/layout/hProcess9"/>
    <dgm:cxn modelId="{5FE709F1-A61F-401B-AF1E-A44F989A60B5}" type="presParOf" srcId="{0C4A5A08-BC66-4539-8A54-C90369273950}" destId="{E356C1C8-84B8-4446-9657-FB5B486234B9}" srcOrd="8" destOrd="0" presId="urn:microsoft.com/office/officeart/2005/8/layout/hProcess9"/>
    <dgm:cxn modelId="{E6FD1FCF-B61C-422A-AFB7-F5F5F2B4202F}" type="presParOf" srcId="{0C4A5A08-BC66-4539-8A54-C90369273950}" destId="{AD312117-DA84-44FE-BD02-75DA6E4D994B}" srcOrd="9" destOrd="0" presId="urn:microsoft.com/office/officeart/2005/8/layout/hProcess9"/>
    <dgm:cxn modelId="{3C79A488-CDF5-40A2-B719-B5AB8A183DD0}" type="presParOf" srcId="{0C4A5A08-BC66-4539-8A54-C90369273950}" destId="{0DC8E1A9-20CC-4561-9F52-4C6748340071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0FC626-3E83-44CB-A121-F80CEAE3B68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E31CB5CE-3E44-440C-9179-4C0C23A6037B}">
      <dgm:prSet phldrT="[Text]"/>
      <dgm:spPr>
        <a:solidFill>
          <a:srgbClr val="CCFFCC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Gill Sans MT" panose="020B0502020104020203" pitchFamily="34" charset="0"/>
            </a:rPr>
            <a:t>Public Scoping</a:t>
          </a:r>
          <a:endParaRPr lang="en-US" dirty="0">
            <a:solidFill>
              <a:schemeClr val="tx1"/>
            </a:solidFill>
            <a:latin typeface="Gill Sans MT" panose="020B0502020104020203" pitchFamily="34" charset="0"/>
          </a:endParaRPr>
        </a:p>
      </dgm:t>
    </dgm:pt>
    <dgm:pt modelId="{AB8BB875-20B8-41EA-AFA4-A03D73A3A575}" type="parTrans" cxnId="{2F6E7CE3-ADCC-45E6-9DF3-0EDBB7FCA09F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5D37C9FC-0765-4965-954B-2D17F0AD6F32}" type="sibTrans" cxnId="{2F6E7CE3-ADCC-45E6-9DF3-0EDBB7FCA09F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B28BAC14-EA9E-4AEA-BB0B-68221EFBD6BF}">
      <dgm:prSet phldrT="[Text]"/>
      <dgm:spPr>
        <a:solidFill>
          <a:srgbClr val="33CC33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Gill Sans MT" panose="020B0502020104020203" pitchFamily="34" charset="0"/>
            </a:rPr>
            <a:t>Proposed RMP/Final EIS Released</a:t>
          </a:r>
          <a:endParaRPr lang="en-US" dirty="0">
            <a:solidFill>
              <a:schemeClr val="tx1"/>
            </a:solidFill>
            <a:latin typeface="Gill Sans MT" panose="020B0502020104020203" pitchFamily="34" charset="0"/>
          </a:endParaRPr>
        </a:p>
      </dgm:t>
    </dgm:pt>
    <dgm:pt modelId="{7F0B5C67-3815-4405-809B-6CF6F17FE777}" type="parTrans" cxnId="{56DF85C0-F3AA-43CB-BBB7-D16348D7D46D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C2A743C5-1BA2-47D0-AB5E-5DC6F2FB8EFE}" type="sibTrans" cxnId="{56DF85C0-F3AA-43CB-BBB7-D16348D7D46D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CBEF7246-8CA8-4A90-938D-F763185672E6}">
      <dgm:prSet phldrT="[Text]"/>
      <dgm:spPr>
        <a:solidFill>
          <a:srgbClr val="003300"/>
        </a:solidFill>
      </dgm:spPr>
      <dgm:t>
        <a:bodyPr/>
        <a:lstStyle/>
        <a:p>
          <a:r>
            <a:rPr lang="en-US" dirty="0" smtClean="0">
              <a:latin typeface="Gill Sans MT" panose="020B0502020104020203" pitchFamily="34" charset="0"/>
            </a:rPr>
            <a:t>Record of Decision/ Approved RMP</a:t>
          </a:r>
        </a:p>
      </dgm:t>
    </dgm:pt>
    <dgm:pt modelId="{520D4223-E07A-4763-A677-BE04319F2263}" type="parTrans" cxnId="{D1B3227C-C01C-40FD-8AAF-BF3566B5B9EA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3D343550-B08A-4AF3-942A-D9B59345A84F}" type="sibTrans" cxnId="{D1B3227C-C01C-40FD-8AAF-BF3566B5B9EA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C0925837-A352-4C46-8724-8AF8D50FECF3}">
      <dgm:prSet phldrT="[Text]"/>
      <dgm:spPr>
        <a:solidFill>
          <a:srgbClr val="99FF99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Gill Sans MT" panose="020B0502020104020203" pitchFamily="34" charset="0"/>
            </a:rPr>
            <a:t>Alternatives Development</a:t>
          </a:r>
          <a:endParaRPr lang="en-US" dirty="0">
            <a:latin typeface="Gill Sans MT" panose="020B0502020104020203" pitchFamily="34" charset="0"/>
          </a:endParaRPr>
        </a:p>
      </dgm:t>
    </dgm:pt>
    <dgm:pt modelId="{0FDE2FA7-B1D9-490B-BA39-7A7DC5A2E9E9}" type="parTrans" cxnId="{91DE65A3-6CCA-44AD-9798-5E349EF9136F}">
      <dgm:prSet/>
      <dgm:spPr/>
      <dgm:t>
        <a:bodyPr/>
        <a:lstStyle/>
        <a:p>
          <a:endParaRPr lang="en-US"/>
        </a:p>
      </dgm:t>
    </dgm:pt>
    <dgm:pt modelId="{2BB974EA-0A64-4C0A-839E-913827C26A85}" type="sibTrans" cxnId="{91DE65A3-6CCA-44AD-9798-5E349EF9136F}">
      <dgm:prSet/>
      <dgm:spPr/>
      <dgm:t>
        <a:bodyPr/>
        <a:lstStyle/>
        <a:p>
          <a:endParaRPr lang="en-US"/>
        </a:p>
      </dgm:t>
    </dgm:pt>
    <dgm:pt modelId="{22CC828D-63CA-4D08-94DC-60FE6B923C9B}">
      <dgm:prSet/>
      <dgm:spPr>
        <a:solidFill>
          <a:srgbClr val="008000"/>
        </a:solidFill>
      </dgm:spPr>
      <dgm:t>
        <a:bodyPr/>
        <a:lstStyle/>
        <a:p>
          <a:r>
            <a:rPr lang="en-US" dirty="0" smtClean="0">
              <a:latin typeface="Gill Sans MT" panose="020B0502020104020203" pitchFamily="34" charset="0"/>
            </a:rPr>
            <a:t>30-day Protest Period</a:t>
          </a:r>
          <a:endParaRPr lang="en-US" dirty="0"/>
        </a:p>
      </dgm:t>
    </dgm:pt>
    <dgm:pt modelId="{36A42DFD-FE91-4709-A3FD-3FE84E73A35A}" type="parTrans" cxnId="{F19A3A45-243B-4988-9B2E-1E0E86C5B4CB}">
      <dgm:prSet/>
      <dgm:spPr/>
      <dgm:t>
        <a:bodyPr/>
        <a:lstStyle/>
        <a:p>
          <a:endParaRPr lang="en-US"/>
        </a:p>
      </dgm:t>
    </dgm:pt>
    <dgm:pt modelId="{4ADC0F7E-FF35-48C4-9358-5A9073BCFC3A}" type="sibTrans" cxnId="{F19A3A45-243B-4988-9B2E-1E0E86C5B4CB}">
      <dgm:prSet/>
      <dgm:spPr/>
      <dgm:t>
        <a:bodyPr/>
        <a:lstStyle/>
        <a:p>
          <a:endParaRPr lang="en-US"/>
        </a:p>
      </dgm:t>
    </dgm:pt>
    <dgm:pt modelId="{0B8EE44C-C6CF-433A-9917-61E2A9B49677}">
      <dgm:prSet/>
      <dgm:spPr>
        <a:solidFill>
          <a:srgbClr val="66FF66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Gill Sans MT" panose="020B0502020104020203" pitchFamily="34" charset="0"/>
            </a:rPr>
            <a:t>Draft RMP/EIS Public Comment Period</a:t>
          </a:r>
          <a:endParaRPr lang="en-US" dirty="0">
            <a:solidFill>
              <a:schemeClr val="tx1"/>
            </a:solidFill>
            <a:latin typeface="Gill Sans MT" panose="020B0502020104020203" pitchFamily="34" charset="0"/>
          </a:endParaRPr>
        </a:p>
      </dgm:t>
    </dgm:pt>
    <dgm:pt modelId="{BC838D07-70B2-4AA7-8739-D130FDF86AB9}" type="sibTrans" cxnId="{7141CD87-7650-4F07-80DE-D652A8243723}">
      <dgm:prSet/>
      <dgm:spPr/>
      <dgm:t>
        <a:bodyPr/>
        <a:lstStyle/>
        <a:p>
          <a:endParaRPr lang="en-US"/>
        </a:p>
      </dgm:t>
    </dgm:pt>
    <dgm:pt modelId="{7A47396A-BAAA-403A-B438-ED0C0393F247}" type="parTrans" cxnId="{7141CD87-7650-4F07-80DE-D652A8243723}">
      <dgm:prSet/>
      <dgm:spPr/>
      <dgm:t>
        <a:bodyPr/>
        <a:lstStyle/>
        <a:p>
          <a:endParaRPr lang="en-US"/>
        </a:p>
      </dgm:t>
    </dgm:pt>
    <dgm:pt modelId="{F28DE111-0E17-4352-8306-F734307CEEB0}" type="pres">
      <dgm:prSet presAssocID="{7D0FC626-3E83-44CB-A121-F80CEAE3B684}" presName="CompostProcess" presStyleCnt="0">
        <dgm:presLayoutVars>
          <dgm:dir/>
          <dgm:resizeHandles val="exact"/>
        </dgm:presLayoutVars>
      </dgm:prSet>
      <dgm:spPr/>
    </dgm:pt>
    <dgm:pt modelId="{3135C8D6-A50B-41CF-9C54-760BFD360E7D}" type="pres">
      <dgm:prSet presAssocID="{7D0FC626-3E83-44CB-A121-F80CEAE3B684}" presName="arrow" presStyleLbl="bgShp" presStyleIdx="0" presStyleCnt="1"/>
      <dgm:spPr>
        <a:solidFill>
          <a:srgbClr val="6699FF"/>
        </a:solidFill>
      </dgm:spPr>
    </dgm:pt>
    <dgm:pt modelId="{0C4A5A08-BC66-4539-8A54-C90369273950}" type="pres">
      <dgm:prSet presAssocID="{7D0FC626-3E83-44CB-A121-F80CEAE3B684}" presName="linearProcess" presStyleCnt="0"/>
      <dgm:spPr/>
    </dgm:pt>
    <dgm:pt modelId="{26B16DD8-0714-40DC-BA2D-A57445120995}" type="pres">
      <dgm:prSet presAssocID="{E31CB5CE-3E44-440C-9179-4C0C23A6037B}" presName="tex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B59F8C-C3D7-4DF4-9707-5264B01E9120}" type="pres">
      <dgm:prSet presAssocID="{5D37C9FC-0765-4965-954B-2D17F0AD6F32}" presName="sibTrans" presStyleCnt="0"/>
      <dgm:spPr/>
    </dgm:pt>
    <dgm:pt modelId="{B6E4746D-634B-449F-A98D-65FCE2646726}" type="pres">
      <dgm:prSet presAssocID="{C0925837-A352-4C46-8724-8AF8D50FECF3}" presName="text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848107-E946-47D0-976A-27FAD72EDA11}" type="pres">
      <dgm:prSet presAssocID="{2BB974EA-0A64-4C0A-839E-913827C26A85}" presName="sibTrans" presStyleCnt="0"/>
      <dgm:spPr/>
    </dgm:pt>
    <dgm:pt modelId="{6352E4E6-BEA0-4C5B-9605-10DB63D67F3C}" type="pres">
      <dgm:prSet presAssocID="{0B8EE44C-C6CF-433A-9917-61E2A9B49677}" presName="text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8FE619-01E0-425F-A3F6-CCD8DB0E03AA}" type="pres">
      <dgm:prSet presAssocID="{BC838D07-70B2-4AA7-8739-D130FDF86AB9}" presName="sibTrans" presStyleCnt="0"/>
      <dgm:spPr/>
    </dgm:pt>
    <dgm:pt modelId="{0EAAD8CE-3E4E-404C-8B4B-FAEEDA43B4E9}" type="pres">
      <dgm:prSet presAssocID="{B28BAC14-EA9E-4AEA-BB0B-68221EFBD6BF}" presName="text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5F066E-B65D-4441-B1BB-9C9FA0E02548}" type="pres">
      <dgm:prSet presAssocID="{C2A743C5-1BA2-47D0-AB5E-5DC6F2FB8EFE}" presName="sibTrans" presStyleCnt="0"/>
      <dgm:spPr/>
    </dgm:pt>
    <dgm:pt modelId="{E356C1C8-84B8-4446-9657-FB5B486234B9}" type="pres">
      <dgm:prSet presAssocID="{22CC828D-63CA-4D08-94DC-60FE6B923C9B}" presName="text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312117-DA84-44FE-BD02-75DA6E4D994B}" type="pres">
      <dgm:prSet presAssocID="{4ADC0F7E-FF35-48C4-9358-5A9073BCFC3A}" presName="sibTrans" presStyleCnt="0"/>
      <dgm:spPr/>
    </dgm:pt>
    <dgm:pt modelId="{0DC8E1A9-20CC-4561-9F52-4C6748340071}" type="pres">
      <dgm:prSet presAssocID="{CBEF7246-8CA8-4A90-938D-F763185672E6}" presName="text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F6E7CE3-ADCC-45E6-9DF3-0EDBB7FCA09F}" srcId="{7D0FC626-3E83-44CB-A121-F80CEAE3B684}" destId="{E31CB5CE-3E44-440C-9179-4C0C23A6037B}" srcOrd="0" destOrd="0" parTransId="{AB8BB875-20B8-41EA-AFA4-A03D73A3A575}" sibTransId="{5D37C9FC-0765-4965-954B-2D17F0AD6F32}"/>
    <dgm:cxn modelId="{56DF85C0-F3AA-43CB-BBB7-D16348D7D46D}" srcId="{7D0FC626-3E83-44CB-A121-F80CEAE3B684}" destId="{B28BAC14-EA9E-4AEA-BB0B-68221EFBD6BF}" srcOrd="3" destOrd="0" parTransId="{7F0B5C67-3815-4405-809B-6CF6F17FE777}" sibTransId="{C2A743C5-1BA2-47D0-AB5E-5DC6F2FB8EFE}"/>
    <dgm:cxn modelId="{A85E87A4-0D41-44C4-815E-27F2DFBE0DC5}" type="presOf" srcId="{22CC828D-63CA-4D08-94DC-60FE6B923C9B}" destId="{E356C1C8-84B8-4446-9657-FB5B486234B9}" srcOrd="0" destOrd="0" presId="urn:microsoft.com/office/officeart/2005/8/layout/hProcess9"/>
    <dgm:cxn modelId="{D1B3227C-C01C-40FD-8AAF-BF3566B5B9EA}" srcId="{7D0FC626-3E83-44CB-A121-F80CEAE3B684}" destId="{CBEF7246-8CA8-4A90-938D-F763185672E6}" srcOrd="5" destOrd="0" parTransId="{520D4223-E07A-4763-A677-BE04319F2263}" sibTransId="{3D343550-B08A-4AF3-942A-D9B59345A84F}"/>
    <dgm:cxn modelId="{00D7D1AA-66A6-4639-BB3A-52C5C2FBD0E2}" type="presOf" srcId="{7D0FC626-3E83-44CB-A121-F80CEAE3B684}" destId="{F28DE111-0E17-4352-8306-F734307CEEB0}" srcOrd="0" destOrd="0" presId="urn:microsoft.com/office/officeart/2005/8/layout/hProcess9"/>
    <dgm:cxn modelId="{01E3E988-87A3-47C2-AB58-93EEC16BADC8}" type="presOf" srcId="{B28BAC14-EA9E-4AEA-BB0B-68221EFBD6BF}" destId="{0EAAD8CE-3E4E-404C-8B4B-FAEEDA43B4E9}" srcOrd="0" destOrd="0" presId="urn:microsoft.com/office/officeart/2005/8/layout/hProcess9"/>
    <dgm:cxn modelId="{50B13B40-1B82-482D-9380-282A33358E66}" type="presOf" srcId="{C0925837-A352-4C46-8724-8AF8D50FECF3}" destId="{B6E4746D-634B-449F-A98D-65FCE2646726}" srcOrd="0" destOrd="0" presId="urn:microsoft.com/office/officeart/2005/8/layout/hProcess9"/>
    <dgm:cxn modelId="{F19A3A45-243B-4988-9B2E-1E0E86C5B4CB}" srcId="{7D0FC626-3E83-44CB-A121-F80CEAE3B684}" destId="{22CC828D-63CA-4D08-94DC-60FE6B923C9B}" srcOrd="4" destOrd="0" parTransId="{36A42DFD-FE91-4709-A3FD-3FE84E73A35A}" sibTransId="{4ADC0F7E-FF35-48C4-9358-5A9073BCFC3A}"/>
    <dgm:cxn modelId="{7141CD87-7650-4F07-80DE-D652A8243723}" srcId="{7D0FC626-3E83-44CB-A121-F80CEAE3B684}" destId="{0B8EE44C-C6CF-433A-9917-61E2A9B49677}" srcOrd="2" destOrd="0" parTransId="{7A47396A-BAAA-403A-B438-ED0C0393F247}" sibTransId="{BC838D07-70B2-4AA7-8739-D130FDF86AB9}"/>
    <dgm:cxn modelId="{2E345613-E09D-469E-9418-02BE2C52B9BF}" type="presOf" srcId="{CBEF7246-8CA8-4A90-938D-F763185672E6}" destId="{0DC8E1A9-20CC-4561-9F52-4C6748340071}" srcOrd="0" destOrd="0" presId="urn:microsoft.com/office/officeart/2005/8/layout/hProcess9"/>
    <dgm:cxn modelId="{F8F0933C-EE25-4197-BAF3-BD4B5741B9C4}" type="presOf" srcId="{E31CB5CE-3E44-440C-9179-4C0C23A6037B}" destId="{26B16DD8-0714-40DC-BA2D-A57445120995}" srcOrd="0" destOrd="0" presId="urn:microsoft.com/office/officeart/2005/8/layout/hProcess9"/>
    <dgm:cxn modelId="{91DE65A3-6CCA-44AD-9798-5E349EF9136F}" srcId="{7D0FC626-3E83-44CB-A121-F80CEAE3B684}" destId="{C0925837-A352-4C46-8724-8AF8D50FECF3}" srcOrd="1" destOrd="0" parTransId="{0FDE2FA7-B1D9-490B-BA39-7A7DC5A2E9E9}" sibTransId="{2BB974EA-0A64-4C0A-839E-913827C26A85}"/>
    <dgm:cxn modelId="{DB62C294-26CD-4C39-80D3-0B3B0F944F08}" type="presOf" srcId="{0B8EE44C-C6CF-433A-9917-61E2A9B49677}" destId="{6352E4E6-BEA0-4C5B-9605-10DB63D67F3C}" srcOrd="0" destOrd="0" presId="urn:microsoft.com/office/officeart/2005/8/layout/hProcess9"/>
    <dgm:cxn modelId="{0B1187D1-8D6D-47CB-8470-067C3BDE2DE7}" type="presParOf" srcId="{F28DE111-0E17-4352-8306-F734307CEEB0}" destId="{3135C8D6-A50B-41CF-9C54-760BFD360E7D}" srcOrd="0" destOrd="0" presId="urn:microsoft.com/office/officeart/2005/8/layout/hProcess9"/>
    <dgm:cxn modelId="{7C6B3F7A-1912-4F7A-AD26-5BF634C0D4E1}" type="presParOf" srcId="{F28DE111-0E17-4352-8306-F734307CEEB0}" destId="{0C4A5A08-BC66-4539-8A54-C90369273950}" srcOrd="1" destOrd="0" presId="urn:microsoft.com/office/officeart/2005/8/layout/hProcess9"/>
    <dgm:cxn modelId="{A64C7328-E9FB-472F-87AF-9846FE65121B}" type="presParOf" srcId="{0C4A5A08-BC66-4539-8A54-C90369273950}" destId="{26B16DD8-0714-40DC-BA2D-A57445120995}" srcOrd="0" destOrd="0" presId="urn:microsoft.com/office/officeart/2005/8/layout/hProcess9"/>
    <dgm:cxn modelId="{6D352F42-6F6A-4159-BE8B-30D0A38D7E07}" type="presParOf" srcId="{0C4A5A08-BC66-4539-8A54-C90369273950}" destId="{12B59F8C-C3D7-4DF4-9707-5264B01E9120}" srcOrd="1" destOrd="0" presId="urn:microsoft.com/office/officeart/2005/8/layout/hProcess9"/>
    <dgm:cxn modelId="{88F9D897-C7CC-4ECC-A4B9-9511A460BB3D}" type="presParOf" srcId="{0C4A5A08-BC66-4539-8A54-C90369273950}" destId="{B6E4746D-634B-449F-A98D-65FCE2646726}" srcOrd="2" destOrd="0" presId="urn:microsoft.com/office/officeart/2005/8/layout/hProcess9"/>
    <dgm:cxn modelId="{79E19FBC-EB36-4339-94F9-646E68343CE8}" type="presParOf" srcId="{0C4A5A08-BC66-4539-8A54-C90369273950}" destId="{AE848107-E946-47D0-976A-27FAD72EDA11}" srcOrd="3" destOrd="0" presId="urn:microsoft.com/office/officeart/2005/8/layout/hProcess9"/>
    <dgm:cxn modelId="{BFCB8701-D0C5-4998-B2F3-3E872D867A06}" type="presParOf" srcId="{0C4A5A08-BC66-4539-8A54-C90369273950}" destId="{6352E4E6-BEA0-4C5B-9605-10DB63D67F3C}" srcOrd="4" destOrd="0" presId="urn:microsoft.com/office/officeart/2005/8/layout/hProcess9"/>
    <dgm:cxn modelId="{42F4C750-3D50-409E-AF28-00A9798B0FB4}" type="presParOf" srcId="{0C4A5A08-BC66-4539-8A54-C90369273950}" destId="{CD8FE619-01E0-425F-A3F6-CCD8DB0E03AA}" srcOrd="5" destOrd="0" presId="urn:microsoft.com/office/officeart/2005/8/layout/hProcess9"/>
    <dgm:cxn modelId="{1E030376-964B-45F5-81C6-310250BEA046}" type="presParOf" srcId="{0C4A5A08-BC66-4539-8A54-C90369273950}" destId="{0EAAD8CE-3E4E-404C-8B4B-FAEEDA43B4E9}" srcOrd="6" destOrd="0" presId="urn:microsoft.com/office/officeart/2005/8/layout/hProcess9"/>
    <dgm:cxn modelId="{DDEBA1ED-89D5-40DF-8F44-E22FD5A7B277}" type="presParOf" srcId="{0C4A5A08-BC66-4539-8A54-C90369273950}" destId="{985F066E-B65D-4441-B1BB-9C9FA0E02548}" srcOrd="7" destOrd="0" presId="urn:microsoft.com/office/officeart/2005/8/layout/hProcess9"/>
    <dgm:cxn modelId="{5FE709F1-A61F-401B-AF1E-A44F989A60B5}" type="presParOf" srcId="{0C4A5A08-BC66-4539-8A54-C90369273950}" destId="{E356C1C8-84B8-4446-9657-FB5B486234B9}" srcOrd="8" destOrd="0" presId="urn:microsoft.com/office/officeart/2005/8/layout/hProcess9"/>
    <dgm:cxn modelId="{E6FD1FCF-B61C-422A-AFB7-F5F5F2B4202F}" type="presParOf" srcId="{0C4A5A08-BC66-4539-8A54-C90369273950}" destId="{AD312117-DA84-44FE-BD02-75DA6E4D994B}" srcOrd="9" destOrd="0" presId="urn:microsoft.com/office/officeart/2005/8/layout/hProcess9"/>
    <dgm:cxn modelId="{3C79A488-CDF5-40A2-B719-B5AB8A183DD0}" type="presParOf" srcId="{0C4A5A08-BC66-4539-8A54-C90369273950}" destId="{0DC8E1A9-20CC-4561-9F52-4C6748340071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35C8D6-A50B-41CF-9C54-760BFD360E7D}">
      <dsp:nvSpPr>
        <dsp:cNvPr id="0" name=""/>
        <dsp:cNvSpPr/>
      </dsp:nvSpPr>
      <dsp:spPr>
        <a:xfrm>
          <a:off x="623512" y="0"/>
          <a:ext cx="7066480" cy="3512660"/>
        </a:xfrm>
        <a:prstGeom prst="rightArrow">
          <a:avLst/>
        </a:prstGeom>
        <a:solidFill>
          <a:srgbClr val="6699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B16DD8-0714-40DC-BA2D-A57445120995}">
      <dsp:nvSpPr>
        <dsp:cNvPr id="0" name=""/>
        <dsp:cNvSpPr/>
      </dsp:nvSpPr>
      <dsp:spPr>
        <a:xfrm>
          <a:off x="2283" y="1053797"/>
          <a:ext cx="1329430" cy="1405064"/>
        </a:xfrm>
        <a:prstGeom prst="roundRect">
          <a:avLst/>
        </a:prstGeom>
        <a:solidFill>
          <a:srgbClr val="CC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tx1"/>
              </a:solidFill>
              <a:latin typeface="Gill Sans MT" panose="020B0502020104020203" pitchFamily="34" charset="0"/>
            </a:rPr>
            <a:t>Public Scoping</a:t>
          </a:r>
          <a:endParaRPr lang="en-US" sz="1500" kern="1200" dirty="0">
            <a:solidFill>
              <a:schemeClr val="tx1"/>
            </a:solidFill>
            <a:latin typeface="Gill Sans MT" panose="020B0502020104020203" pitchFamily="34" charset="0"/>
          </a:endParaRPr>
        </a:p>
      </dsp:txBody>
      <dsp:txXfrm>
        <a:off x="67180" y="1118694"/>
        <a:ext cx="1199636" cy="1275270"/>
      </dsp:txXfrm>
    </dsp:sp>
    <dsp:sp modelId="{B6E4746D-634B-449F-A98D-65FCE2646726}">
      <dsp:nvSpPr>
        <dsp:cNvPr id="0" name=""/>
        <dsp:cNvSpPr/>
      </dsp:nvSpPr>
      <dsp:spPr>
        <a:xfrm>
          <a:off x="1398185" y="1053797"/>
          <a:ext cx="1329430" cy="1405064"/>
        </a:xfrm>
        <a:prstGeom prst="roundRec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tx1"/>
              </a:solidFill>
              <a:latin typeface="Gill Sans MT" panose="020B0502020104020203" pitchFamily="34" charset="0"/>
            </a:rPr>
            <a:t>Alternatives Development</a:t>
          </a:r>
          <a:endParaRPr lang="en-US" sz="1500" kern="1200" dirty="0">
            <a:latin typeface="Gill Sans MT" panose="020B0502020104020203" pitchFamily="34" charset="0"/>
          </a:endParaRPr>
        </a:p>
      </dsp:txBody>
      <dsp:txXfrm>
        <a:off x="1463082" y="1118694"/>
        <a:ext cx="1199636" cy="1275270"/>
      </dsp:txXfrm>
    </dsp:sp>
    <dsp:sp modelId="{6352E4E6-BEA0-4C5B-9605-10DB63D67F3C}">
      <dsp:nvSpPr>
        <dsp:cNvPr id="0" name=""/>
        <dsp:cNvSpPr/>
      </dsp:nvSpPr>
      <dsp:spPr>
        <a:xfrm>
          <a:off x="2794086" y="1053797"/>
          <a:ext cx="1329430" cy="1405064"/>
        </a:xfrm>
        <a:prstGeom prst="roundRect">
          <a:avLst/>
        </a:prstGeom>
        <a:solidFill>
          <a:srgbClr val="66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tx1"/>
              </a:solidFill>
              <a:latin typeface="Gill Sans MT" panose="020B0502020104020203" pitchFamily="34" charset="0"/>
            </a:rPr>
            <a:t>Draft RMP/EIS Public Comment Period</a:t>
          </a:r>
          <a:endParaRPr lang="en-US" sz="1500" kern="1200" dirty="0">
            <a:solidFill>
              <a:schemeClr val="tx1"/>
            </a:solidFill>
            <a:latin typeface="Gill Sans MT" panose="020B0502020104020203" pitchFamily="34" charset="0"/>
          </a:endParaRPr>
        </a:p>
      </dsp:txBody>
      <dsp:txXfrm>
        <a:off x="2858983" y="1118694"/>
        <a:ext cx="1199636" cy="1275270"/>
      </dsp:txXfrm>
    </dsp:sp>
    <dsp:sp modelId="{0EAAD8CE-3E4E-404C-8B4B-FAEEDA43B4E9}">
      <dsp:nvSpPr>
        <dsp:cNvPr id="0" name=""/>
        <dsp:cNvSpPr/>
      </dsp:nvSpPr>
      <dsp:spPr>
        <a:xfrm>
          <a:off x="4189988" y="1053797"/>
          <a:ext cx="1329430" cy="1405064"/>
        </a:xfrm>
        <a:prstGeom prst="roundRect">
          <a:avLst/>
        </a:prstGeom>
        <a:solidFill>
          <a:srgbClr val="33CC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tx1"/>
              </a:solidFill>
              <a:latin typeface="Gill Sans MT" panose="020B0502020104020203" pitchFamily="34" charset="0"/>
            </a:rPr>
            <a:t>Proposed RMP / Final EIS Released</a:t>
          </a:r>
          <a:endParaRPr lang="en-US" sz="1500" kern="1200" dirty="0">
            <a:solidFill>
              <a:schemeClr val="tx1"/>
            </a:solidFill>
            <a:latin typeface="Gill Sans MT" panose="020B0502020104020203" pitchFamily="34" charset="0"/>
          </a:endParaRPr>
        </a:p>
      </dsp:txBody>
      <dsp:txXfrm>
        <a:off x="4254885" y="1118694"/>
        <a:ext cx="1199636" cy="1275270"/>
      </dsp:txXfrm>
    </dsp:sp>
    <dsp:sp modelId="{E356C1C8-84B8-4446-9657-FB5B486234B9}">
      <dsp:nvSpPr>
        <dsp:cNvPr id="0" name=""/>
        <dsp:cNvSpPr/>
      </dsp:nvSpPr>
      <dsp:spPr>
        <a:xfrm>
          <a:off x="5585890" y="1053797"/>
          <a:ext cx="1329430" cy="1405064"/>
        </a:xfrm>
        <a:prstGeom prst="roundRect">
          <a:avLst/>
        </a:prstGeom>
        <a:solidFill>
          <a:srgbClr val="008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Gill Sans MT" panose="020B0502020104020203" pitchFamily="34" charset="0"/>
            </a:rPr>
            <a:t>30-day Protest Period</a:t>
          </a:r>
          <a:endParaRPr lang="en-US" sz="1500" kern="1200" dirty="0"/>
        </a:p>
      </dsp:txBody>
      <dsp:txXfrm>
        <a:off x="5650787" y="1118694"/>
        <a:ext cx="1199636" cy="1275270"/>
      </dsp:txXfrm>
    </dsp:sp>
    <dsp:sp modelId="{0DC8E1A9-20CC-4561-9F52-4C6748340071}">
      <dsp:nvSpPr>
        <dsp:cNvPr id="0" name=""/>
        <dsp:cNvSpPr/>
      </dsp:nvSpPr>
      <dsp:spPr>
        <a:xfrm>
          <a:off x="6981792" y="1053797"/>
          <a:ext cx="1329430" cy="1405064"/>
        </a:xfrm>
        <a:prstGeom prst="roundRect">
          <a:avLst/>
        </a:prstGeom>
        <a:solidFill>
          <a:srgbClr val="00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Gill Sans MT" panose="020B0502020104020203" pitchFamily="34" charset="0"/>
            </a:rPr>
            <a:t>Record of Decision/ Approved RMP</a:t>
          </a:r>
        </a:p>
      </dsp:txBody>
      <dsp:txXfrm>
        <a:off x="7046689" y="1118694"/>
        <a:ext cx="1199636" cy="12752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35C8D6-A50B-41CF-9C54-760BFD360E7D}">
      <dsp:nvSpPr>
        <dsp:cNvPr id="0" name=""/>
        <dsp:cNvSpPr/>
      </dsp:nvSpPr>
      <dsp:spPr>
        <a:xfrm>
          <a:off x="623512" y="0"/>
          <a:ext cx="7066480" cy="3512660"/>
        </a:xfrm>
        <a:prstGeom prst="rightArrow">
          <a:avLst/>
        </a:prstGeom>
        <a:solidFill>
          <a:srgbClr val="6699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B16DD8-0714-40DC-BA2D-A57445120995}">
      <dsp:nvSpPr>
        <dsp:cNvPr id="0" name=""/>
        <dsp:cNvSpPr/>
      </dsp:nvSpPr>
      <dsp:spPr>
        <a:xfrm>
          <a:off x="2283" y="1053797"/>
          <a:ext cx="1329430" cy="1405064"/>
        </a:xfrm>
        <a:prstGeom prst="roundRect">
          <a:avLst/>
        </a:prstGeom>
        <a:solidFill>
          <a:srgbClr val="CC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tx1"/>
              </a:solidFill>
              <a:latin typeface="Gill Sans MT" panose="020B0502020104020203" pitchFamily="34" charset="0"/>
            </a:rPr>
            <a:t>Public Scoping</a:t>
          </a:r>
          <a:endParaRPr lang="en-US" sz="1500" kern="1200" dirty="0">
            <a:solidFill>
              <a:schemeClr val="tx1"/>
            </a:solidFill>
            <a:latin typeface="Gill Sans MT" panose="020B0502020104020203" pitchFamily="34" charset="0"/>
          </a:endParaRPr>
        </a:p>
      </dsp:txBody>
      <dsp:txXfrm>
        <a:off x="67180" y="1118694"/>
        <a:ext cx="1199636" cy="1275270"/>
      </dsp:txXfrm>
    </dsp:sp>
    <dsp:sp modelId="{B6E4746D-634B-449F-A98D-65FCE2646726}">
      <dsp:nvSpPr>
        <dsp:cNvPr id="0" name=""/>
        <dsp:cNvSpPr/>
      </dsp:nvSpPr>
      <dsp:spPr>
        <a:xfrm>
          <a:off x="1398185" y="1053797"/>
          <a:ext cx="1329430" cy="1405064"/>
        </a:xfrm>
        <a:prstGeom prst="roundRec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tx1"/>
              </a:solidFill>
              <a:latin typeface="Gill Sans MT" panose="020B0502020104020203" pitchFamily="34" charset="0"/>
            </a:rPr>
            <a:t>Alternatives Development</a:t>
          </a:r>
          <a:endParaRPr lang="en-US" sz="1500" kern="1200" dirty="0">
            <a:latin typeface="Gill Sans MT" panose="020B0502020104020203" pitchFamily="34" charset="0"/>
          </a:endParaRPr>
        </a:p>
      </dsp:txBody>
      <dsp:txXfrm>
        <a:off x="1463082" y="1118694"/>
        <a:ext cx="1199636" cy="1275270"/>
      </dsp:txXfrm>
    </dsp:sp>
    <dsp:sp modelId="{6352E4E6-BEA0-4C5B-9605-10DB63D67F3C}">
      <dsp:nvSpPr>
        <dsp:cNvPr id="0" name=""/>
        <dsp:cNvSpPr/>
      </dsp:nvSpPr>
      <dsp:spPr>
        <a:xfrm>
          <a:off x="2794086" y="1053797"/>
          <a:ext cx="1329430" cy="1405064"/>
        </a:xfrm>
        <a:prstGeom prst="roundRect">
          <a:avLst/>
        </a:prstGeom>
        <a:solidFill>
          <a:srgbClr val="66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tx1"/>
              </a:solidFill>
              <a:latin typeface="Gill Sans MT" panose="020B0502020104020203" pitchFamily="34" charset="0"/>
            </a:rPr>
            <a:t>Draft RMP/EIS Public Comment Period</a:t>
          </a:r>
          <a:endParaRPr lang="en-US" sz="1500" kern="1200" dirty="0">
            <a:solidFill>
              <a:schemeClr val="tx1"/>
            </a:solidFill>
            <a:latin typeface="Gill Sans MT" panose="020B0502020104020203" pitchFamily="34" charset="0"/>
          </a:endParaRPr>
        </a:p>
      </dsp:txBody>
      <dsp:txXfrm>
        <a:off x="2858983" y="1118694"/>
        <a:ext cx="1199636" cy="1275270"/>
      </dsp:txXfrm>
    </dsp:sp>
    <dsp:sp modelId="{0EAAD8CE-3E4E-404C-8B4B-FAEEDA43B4E9}">
      <dsp:nvSpPr>
        <dsp:cNvPr id="0" name=""/>
        <dsp:cNvSpPr/>
      </dsp:nvSpPr>
      <dsp:spPr>
        <a:xfrm>
          <a:off x="4189988" y="1053797"/>
          <a:ext cx="1329430" cy="1405064"/>
        </a:xfrm>
        <a:prstGeom prst="roundRect">
          <a:avLst/>
        </a:prstGeom>
        <a:solidFill>
          <a:srgbClr val="33CC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tx1"/>
              </a:solidFill>
              <a:latin typeface="Gill Sans MT" panose="020B0502020104020203" pitchFamily="34" charset="0"/>
            </a:rPr>
            <a:t>Proposed RMP/Final EIS Released</a:t>
          </a:r>
          <a:endParaRPr lang="en-US" sz="1500" kern="1200" dirty="0">
            <a:solidFill>
              <a:schemeClr val="tx1"/>
            </a:solidFill>
            <a:latin typeface="Gill Sans MT" panose="020B0502020104020203" pitchFamily="34" charset="0"/>
          </a:endParaRPr>
        </a:p>
      </dsp:txBody>
      <dsp:txXfrm>
        <a:off x="4254885" y="1118694"/>
        <a:ext cx="1199636" cy="1275270"/>
      </dsp:txXfrm>
    </dsp:sp>
    <dsp:sp modelId="{E356C1C8-84B8-4446-9657-FB5B486234B9}">
      <dsp:nvSpPr>
        <dsp:cNvPr id="0" name=""/>
        <dsp:cNvSpPr/>
      </dsp:nvSpPr>
      <dsp:spPr>
        <a:xfrm>
          <a:off x="5585890" y="1053797"/>
          <a:ext cx="1329430" cy="1405064"/>
        </a:xfrm>
        <a:prstGeom prst="roundRect">
          <a:avLst/>
        </a:prstGeom>
        <a:solidFill>
          <a:srgbClr val="008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Gill Sans MT" panose="020B0502020104020203" pitchFamily="34" charset="0"/>
            </a:rPr>
            <a:t>30-day Protest Period</a:t>
          </a:r>
          <a:endParaRPr lang="en-US" sz="1500" kern="1200" dirty="0"/>
        </a:p>
      </dsp:txBody>
      <dsp:txXfrm>
        <a:off x="5650787" y="1118694"/>
        <a:ext cx="1199636" cy="1275270"/>
      </dsp:txXfrm>
    </dsp:sp>
    <dsp:sp modelId="{0DC8E1A9-20CC-4561-9F52-4C6748340071}">
      <dsp:nvSpPr>
        <dsp:cNvPr id="0" name=""/>
        <dsp:cNvSpPr/>
      </dsp:nvSpPr>
      <dsp:spPr>
        <a:xfrm>
          <a:off x="6981792" y="1053797"/>
          <a:ext cx="1329430" cy="1405064"/>
        </a:xfrm>
        <a:prstGeom prst="roundRect">
          <a:avLst/>
        </a:prstGeom>
        <a:solidFill>
          <a:srgbClr val="00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Gill Sans MT" panose="020B0502020104020203" pitchFamily="34" charset="0"/>
            </a:rPr>
            <a:t>Record of Decision/ Approved RMP</a:t>
          </a:r>
        </a:p>
      </dsp:txBody>
      <dsp:txXfrm>
        <a:off x="7046689" y="1118694"/>
        <a:ext cx="1199636" cy="12752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F5ED6-3BAD-42A4-BA2D-2D0D6F951E88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796E7-57C5-4C5A-A26A-02559B1D0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42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796E7-57C5-4C5A-A26A-02559B1D08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884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the ground actions are</a:t>
            </a:r>
            <a:r>
              <a:rPr lang="en-US" baseline="0" dirty="0" smtClean="0"/>
              <a:t> managed through specific implementation activity plans and policy manuals.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796E7-57C5-4C5A-A26A-02559B1D08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09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 the ROD is signed is when the BLM focuses</a:t>
            </a:r>
            <a:r>
              <a:rPr lang="en-US" baseline="0" dirty="0" smtClean="0"/>
              <a:t> on implementation, such as Travel Management Plans and again engages the public.</a:t>
            </a:r>
          </a:p>
          <a:p>
            <a:r>
              <a:rPr lang="en-US" baseline="0" dirty="0" smtClean="0"/>
              <a:t>Which ends on September 27</a:t>
            </a:r>
            <a:r>
              <a:rPr lang="en-US" baseline="30000" dirty="0" smtClean="0"/>
              <a:t>th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Explain that you establish standing by submitting comments during this public comment period if you want to file a protest.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796E7-57C5-4C5A-A26A-02559B1D08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90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SPRNCA</a:t>
            </a:r>
            <a:r>
              <a:rPr lang="en-US" baseline="0" dirty="0" smtClean="0"/>
              <a:t> was withdrawn from mineral entry as part of the enabling legislation. That decision could only be changed through an act of congress.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796E7-57C5-4C5A-A26A-02559B1D08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16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Each alternative is a different plan for managing the SPRNCA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796E7-57C5-4C5A-A26A-02559B1D08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48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ACECs- what they are </a:t>
            </a:r>
          </a:p>
          <a:p>
            <a:r>
              <a:rPr lang="en-US" dirty="0" smtClean="0"/>
              <a:t>Lands</a:t>
            </a:r>
            <a:r>
              <a:rPr lang="en-US" baseline="0" dirty="0" smtClean="0"/>
              <a:t> with wilderness characteristics explain what </a:t>
            </a:r>
            <a:r>
              <a:rPr lang="en-US" baseline="0" smtClean="0"/>
              <a:t>those 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796E7-57C5-4C5A-A26A-02559B1D08C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98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796E7-57C5-4C5A-A26A-02559B1D08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60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Turn</a:t>
            </a:r>
            <a:r>
              <a:rPr lang="en-US" baseline="0" dirty="0" smtClean="0"/>
              <a:t> over to the facilitator for the Q &amp; A session.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796E7-57C5-4C5A-A26A-02559B1D08C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1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 the ROD is signed is when the BLM focuses</a:t>
            </a:r>
            <a:r>
              <a:rPr lang="en-US" baseline="0" dirty="0" smtClean="0"/>
              <a:t> on implementation, such as Travel Management Plans and again engages the public.</a:t>
            </a:r>
          </a:p>
          <a:p>
            <a:r>
              <a:rPr lang="en-US" baseline="0" dirty="0" smtClean="0"/>
              <a:t>Any entity that has submitted a comment throughout the process and has standing can file a protest.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796E7-57C5-4C5A-A26A-02559B1D08C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29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A8322-B5E2-4E7B-A75C-6078530B1C0B}" type="datetime1">
              <a:rPr lang="en-CA" smtClean="0"/>
              <a:t>07/08/2018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5271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4BF57-4400-480C-B034-E0962890B42F}" type="datetime1">
              <a:rPr lang="en-CA" smtClean="0"/>
              <a:t>07/08/2018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6055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7CC7-9260-4839-99FB-BE99236B50A1}" type="datetime1">
              <a:rPr lang="en-CA" smtClean="0"/>
              <a:t>07/08/2018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2168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9027-6F84-43CB-80D0-7EF4034A515F}" type="datetime1">
              <a:rPr lang="en-CA" smtClean="0"/>
              <a:t>07/08/2018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9298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9803"/>
            <a:ext cx="8229600" cy="1143000"/>
          </a:xfrm>
        </p:spPr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89EBE-1F26-4B86-82A6-A9191830F79D}" type="datetime1">
              <a:rPr lang="en-CA" smtClean="0"/>
              <a:t>07/08/2018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36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7C0B9-C0DC-4D05-8F83-53D2794A797F}" type="datetime1">
              <a:rPr lang="en-CA" smtClean="0"/>
              <a:t>07/08/2018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7226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5102D-A6EA-4724-B6F2-39AD7ADB8C6B}" type="datetime1">
              <a:rPr lang="en-CA" smtClean="0"/>
              <a:t>07/08/2018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750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2F535-F6A7-44FB-AF08-1B6B144C14EE}" type="datetime1">
              <a:rPr lang="en-CA" smtClean="0"/>
              <a:t>07/08/2018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4140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C816-7732-4D7F-A4D7-DB21CA388F15}" type="datetime1">
              <a:rPr lang="en-CA" smtClean="0"/>
              <a:t>07/08/2018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564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5319-A7FF-4307-AA74-9BC6D80EDB1C}" type="datetime1">
              <a:rPr lang="en-CA" smtClean="0"/>
              <a:t>07/08/2018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3619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33EA-8D06-4D9A-BD1F-61A9F3D84059}" type="datetime1">
              <a:rPr lang="en-CA" smtClean="0"/>
              <a:t>07/08/2018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9735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4F15B-72F3-45E6-B614-632B6D4A78B8}" type="datetime1">
              <a:rPr lang="en-CA" smtClean="0"/>
              <a:t>07/08/2018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0454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7EB66-ED3A-4EBF-803D-C3E39F19B7CB}" type="datetime1">
              <a:rPr lang="en-CA" smtClean="0"/>
              <a:t>07/08/2018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1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go.usa.gov/xUYj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go.usa.gov/xUYjE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931367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Roboto" panose="02000000000000000000" pitchFamily="2" charset="0"/>
              </a:rPr>
              <a:t>San Pedro Riparian National Conservation Area</a:t>
            </a:r>
            <a:endParaRPr lang="en-CA" sz="2800" b="1" dirty="0">
              <a:solidFill>
                <a:schemeClr val="bg1"/>
              </a:solidFill>
              <a:latin typeface="Gill Sans MT" panose="020B0502020104020203" pitchFamily="34" charset="0"/>
              <a:ea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2060848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Supporting Text</a:t>
            </a:r>
            <a:endParaRPr lang="en-CA" sz="20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547500"/>
            <a:ext cx="7416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Gill Sans MT" panose="020B0502020104020203" pitchFamily="34" charset="0"/>
                <a:ea typeface="Roboto" panose="02000000000000000000" pitchFamily="2" charset="0"/>
              </a:rPr>
              <a:t>Draft Resource Management Plan/Environmental Impact Statement</a:t>
            </a:r>
            <a:endParaRPr lang="en-CA" sz="1600" dirty="0">
              <a:solidFill>
                <a:schemeClr val="bg1"/>
              </a:solidFill>
              <a:latin typeface="Gill Sans MT" panose="020B0502020104020203" pitchFamily="34" charset="0"/>
              <a:ea typeface="Roboto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9288" y="870167"/>
            <a:ext cx="8712000" cy="61200"/>
          </a:xfrm>
          <a:prstGeom prst="rect">
            <a:avLst/>
          </a:prstGeom>
          <a:solidFill>
            <a:srgbClr val="ADB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99CC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9288" y="1889649"/>
            <a:ext cx="8712000" cy="61200"/>
          </a:xfrm>
          <a:prstGeom prst="rect">
            <a:avLst/>
          </a:prstGeom>
          <a:solidFill>
            <a:srgbClr val="ADB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2" b="4144"/>
          <a:stretch/>
        </p:blipFill>
        <p:spPr>
          <a:xfrm>
            <a:off x="13288" y="2074895"/>
            <a:ext cx="9144000" cy="48104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80312" y="332656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Gill Sans MT" panose="020B0502020104020203" pitchFamily="34" charset="0"/>
                <a:ea typeface="Roboto" panose="02000000000000000000" pitchFamily="2" charset="0"/>
              </a:rPr>
              <a:t>August </a:t>
            </a:r>
            <a:r>
              <a:rPr lang="en-US" dirty="0" smtClean="0">
                <a:solidFill>
                  <a:schemeClr val="bg1"/>
                </a:solidFill>
                <a:latin typeface="Gill Sans MT" panose="020B0502020104020203" pitchFamily="34" charset="0"/>
                <a:ea typeface="Roboto" panose="02000000000000000000" pitchFamily="2" charset="0"/>
              </a:rPr>
              <a:t>2018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  <a:ea typeface="Roboto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861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A – No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328498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Continuation of existing management under the </a:t>
            </a:r>
            <a:r>
              <a:rPr lang="en-US" i="1" dirty="0"/>
              <a:t>Safford RMP </a:t>
            </a:r>
            <a:r>
              <a:rPr lang="en-US" dirty="0"/>
              <a:t>(1992 and 1994) and the </a:t>
            </a:r>
            <a:r>
              <a:rPr lang="en-US" i="1" dirty="0"/>
              <a:t>San Pedro River Riparian Management Plan </a:t>
            </a:r>
            <a:r>
              <a:rPr lang="en-US" dirty="0"/>
              <a:t>(1989</a:t>
            </a:r>
            <a:r>
              <a:rPr lang="en-US" dirty="0" smtClean="0"/>
              <a:t>)</a:t>
            </a:r>
          </a:p>
          <a:p>
            <a:r>
              <a:rPr lang="en-US" dirty="0" smtClean="0"/>
              <a:t>Neither sets desired outcomes for resource management or uses nor addresses new issues</a:t>
            </a:r>
          </a:p>
          <a:p>
            <a:pPr lvl="1"/>
            <a:r>
              <a:rPr lang="en-US" dirty="0" smtClean="0"/>
              <a:t>Existing levels of access and recreation</a:t>
            </a:r>
          </a:p>
          <a:p>
            <a:pPr lvl="1"/>
            <a:r>
              <a:rPr lang="en-US" dirty="0" smtClean="0"/>
              <a:t>Livestock grazing would occur on four existing allotments</a:t>
            </a:r>
          </a:p>
          <a:p>
            <a:pPr lvl="1"/>
            <a:r>
              <a:rPr lang="en-US" dirty="0" smtClean="0"/>
              <a:t>Restoration on a case-by-case basis</a:t>
            </a:r>
          </a:p>
          <a:p>
            <a:pPr lvl="1"/>
            <a:r>
              <a:rPr lang="en-US" dirty="0" smtClean="0"/>
              <a:t>No acreage to protect wilderness characteristics</a:t>
            </a:r>
          </a:p>
          <a:p>
            <a:pPr lvl="1"/>
            <a:r>
              <a:rPr lang="en-US" dirty="0" smtClean="0"/>
              <a:t>Three Areas of Critical Environmental Concern would continue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7" b="14894"/>
          <a:stretch/>
        </p:blipFill>
        <p:spPr>
          <a:xfrm>
            <a:off x="0" y="4913784"/>
            <a:ext cx="9144000" cy="194421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433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283"/>
            <a:ext cx="9144000" cy="60972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836712"/>
            <a:ext cx="8568952" cy="52565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Desired outcomes:</a:t>
            </a:r>
          </a:p>
          <a:p>
            <a:pPr lvl="1"/>
            <a:r>
              <a:rPr lang="en-US" dirty="0" smtClean="0"/>
              <a:t>Broadest array of management tools</a:t>
            </a:r>
          </a:p>
          <a:p>
            <a:pPr lvl="1"/>
            <a:r>
              <a:rPr lang="en-US" dirty="0" smtClean="0"/>
              <a:t>Vegetation treatments</a:t>
            </a:r>
          </a:p>
          <a:p>
            <a:pPr lvl="1"/>
            <a:r>
              <a:rPr lang="en-US" dirty="0" smtClean="0"/>
              <a:t>Water recharge enhancements</a:t>
            </a:r>
          </a:p>
          <a:p>
            <a:r>
              <a:rPr lang="en-US" dirty="0" smtClean="0"/>
              <a:t>Increased public access</a:t>
            </a:r>
          </a:p>
          <a:p>
            <a:r>
              <a:rPr lang="en-US" dirty="0" smtClean="0"/>
              <a:t>Livestock grazing across the entire SPRNCA</a:t>
            </a:r>
          </a:p>
          <a:p>
            <a:r>
              <a:rPr lang="en-US" dirty="0" smtClean="0"/>
              <a:t>No acreage to protect wilderness characteristics</a:t>
            </a:r>
          </a:p>
          <a:p>
            <a:r>
              <a:rPr lang="en-US" dirty="0" smtClean="0"/>
              <a:t>No Areas of Critical Environmental Concern</a:t>
            </a:r>
          </a:p>
          <a:p>
            <a:r>
              <a:rPr lang="en-US" dirty="0" smtClean="0"/>
              <a:t>The San Pedro River would be suitable as recreational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Babocomari</a:t>
            </a:r>
            <a:r>
              <a:rPr lang="en-US" dirty="0" smtClean="0"/>
              <a:t> River would not be suitable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130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056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323528" y="836712"/>
            <a:ext cx="8280920" cy="511256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Alternative C – Preferred Alternative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5325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Desired </a:t>
            </a:r>
            <a:r>
              <a:rPr lang="en-US" dirty="0" smtClean="0"/>
              <a:t>outcomes:</a:t>
            </a:r>
            <a:endParaRPr lang="en-US" dirty="0"/>
          </a:p>
          <a:p>
            <a:pPr lvl="1"/>
            <a:r>
              <a:rPr lang="en-US" dirty="0"/>
              <a:t>Broadest array of management tools</a:t>
            </a:r>
          </a:p>
          <a:p>
            <a:pPr lvl="1"/>
            <a:r>
              <a:rPr lang="en-US" dirty="0"/>
              <a:t>Vegetation treatments</a:t>
            </a:r>
          </a:p>
          <a:p>
            <a:pPr lvl="1"/>
            <a:r>
              <a:rPr lang="en-US" dirty="0" smtClean="0"/>
              <a:t>Water recharge </a:t>
            </a:r>
            <a:r>
              <a:rPr lang="en-US" dirty="0"/>
              <a:t>enhancements</a:t>
            </a:r>
          </a:p>
          <a:p>
            <a:r>
              <a:rPr lang="en-US" dirty="0" smtClean="0"/>
              <a:t>Mix of recreational opportunities </a:t>
            </a:r>
          </a:p>
          <a:p>
            <a:r>
              <a:rPr lang="en-US" dirty="0" smtClean="0"/>
              <a:t>Livestock grazing in the uplands </a:t>
            </a:r>
          </a:p>
          <a:p>
            <a:r>
              <a:rPr lang="en-US" dirty="0" smtClean="0"/>
              <a:t>No </a:t>
            </a:r>
            <a:r>
              <a:rPr lang="en-US" dirty="0"/>
              <a:t>acreage </a:t>
            </a:r>
            <a:r>
              <a:rPr lang="en-US" dirty="0" smtClean="0"/>
              <a:t>to </a:t>
            </a:r>
            <a:r>
              <a:rPr lang="en-US" dirty="0"/>
              <a:t>protect wilderness characteristics</a:t>
            </a:r>
          </a:p>
          <a:p>
            <a:r>
              <a:rPr lang="en-US" dirty="0"/>
              <a:t>No Areas of Critical Environmental </a:t>
            </a:r>
            <a:r>
              <a:rPr lang="en-US" dirty="0" smtClean="0"/>
              <a:t>Concern</a:t>
            </a:r>
            <a:endParaRPr lang="en-US" dirty="0"/>
          </a:p>
          <a:p>
            <a:r>
              <a:rPr lang="en-US" dirty="0"/>
              <a:t>The San Pedro River would be suitable as recreational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err="1"/>
              <a:t>Babocomari</a:t>
            </a:r>
            <a:r>
              <a:rPr lang="en-US" dirty="0"/>
              <a:t> River would </a:t>
            </a:r>
            <a:r>
              <a:rPr lang="en-US" dirty="0" smtClean="0"/>
              <a:t>be suitable as recreational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464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089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457200" y="836712"/>
            <a:ext cx="8229600" cy="511256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Desired outcomes:</a:t>
            </a:r>
          </a:p>
          <a:p>
            <a:pPr lvl="1"/>
            <a:r>
              <a:rPr lang="en-US" dirty="0" smtClean="0"/>
              <a:t>“Light on the land” management</a:t>
            </a:r>
          </a:p>
          <a:p>
            <a:r>
              <a:rPr lang="en-US" dirty="0" smtClean="0"/>
              <a:t>Focus on undeveloped recreational opportunities</a:t>
            </a:r>
          </a:p>
          <a:p>
            <a:r>
              <a:rPr lang="en-US" dirty="0" smtClean="0"/>
              <a:t>No livestock grazing</a:t>
            </a:r>
          </a:p>
          <a:p>
            <a:r>
              <a:rPr lang="en-US" dirty="0" smtClean="0"/>
              <a:t>23,810 acres would be managed to protect wilderness characteristics</a:t>
            </a:r>
          </a:p>
          <a:p>
            <a:r>
              <a:rPr lang="en-US" dirty="0" smtClean="0"/>
              <a:t>The three existing Areas of Critical Environmental Concern would be expanded </a:t>
            </a:r>
          </a:p>
          <a:p>
            <a:r>
              <a:rPr lang="en-US" dirty="0" smtClean="0"/>
              <a:t>Two additional Areas of Critical Environmental Concern </a:t>
            </a:r>
          </a:p>
          <a:p>
            <a:r>
              <a:rPr lang="en-US" dirty="0" smtClean="0"/>
              <a:t>The San Pedro River would be suitable as recreational, scenic, and wild 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Babocomari</a:t>
            </a:r>
            <a:r>
              <a:rPr lang="en-US" dirty="0" smtClean="0"/>
              <a:t> River would be suitable as scenic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47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Alternatives Summary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7681327"/>
              </p:ext>
            </p:extLst>
          </p:nvPr>
        </p:nvGraphicFramePr>
        <p:xfrm>
          <a:off x="457200" y="1855788"/>
          <a:ext cx="8229600" cy="475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1499550966"/>
                    </a:ext>
                  </a:extLst>
                </a:gridCol>
                <a:gridCol w="1913384">
                  <a:extLst>
                    <a:ext uri="{9D8B030D-6E8A-4147-A177-3AD203B41FA5}">
                      <a16:colId xmlns:a16="http://schemas.microsoft.com/office/drawing/2014/main" val="232136853"/>
                    </a:ext>
                  </a:extLst>
                </a:gridCol>
                <a:gridCol w="2201416">
                  <a:extLst>
                    <a:ext uri="{9D8B030D-6E8A-4147-A177-3AD203B41FA5}">
                      <a16:colId xmlns:a16="http://schemas.microsoft.com/office/drawing/2014/main" val="3327312407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8966089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ill Sans MT" panose="020B0502020104020203" pitchFamily="34" charset="0"/>
                        </a:rPr>
                        <a:t>Alternative A</a:t>
                      </a:r>
                    </a:p>
                    <a:p>
                      <a:r>
                        <a:rPr lang="en-US" b="1" dirty="0" smtClean="0">
                          <a:latin typeface="Gill Sans MT" panose="020B0502020104020203" pitchFamily="34" charset="0"/>
                        </a:rPr>
                        <a:t>No Action</a:t>
                      </a:r>
                      <a:endParaRPr lang="en-US" b="1" dirty="0">
                        <a:latin typeface="Gill Sans MT" panose="020B0502020104020203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ill Sans MT" panose="020B0502020104020203" pitchFamily="34" charset="0"/>
                        </a:rPr>
                        <a:t>Alternative B</a:t>
                      </a:r>
                      <a:endParaRPr lang="en-US" b="1" dirty="0">
                        <a:latin typeface="Gill Sans MT" panose="020B0502020104020203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ill Sans MT" panose="020B0502020104020203" pitchFamily="34" charset="0"/>
                        </a:rPr>
                        <a:t>Alternative C</a:t>
                      </a:r>
                    </a:p>
                    <a:p>
                      <a:r>
                        <a:rPr lang="en-US" b="1" dirty="0" smtClean="0">
                          <a:latin typeface="Gill Sans MT" panose="020B0502020104020203" pitchFamily="34" charset="0"/>
                        </a:rPr>
                        <a:t>Preferred Alternative</a:t>
                      </a:r>
                      <a:endParaRPr lang="en-US" b="1" dirty="0">
                        <a:latin typeface="Gill Sans MT" panose="020B0502020104020203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ill Sans MT" panose="020B0502020104020203" pitchFamily="34" charset="0"/>
                        </a:rPr>
                        <a:t>Alternative</a:t>
                      </a:r>
                      <a:r>
                        <a:rPr lang="en-US" b="1" baseline="0" dirty="0" smtClean="0">
                          <a:latin typeface="Gill Sans MT" panose="020B0502020104020203" pitchFamily="34" charset="0"/>
                        </a:rPr>
                        <a:t> D</a:t>
                      </a:r>
                      <a:endParaRPr lang="en-US" b="1" dirty="0">
                        <a:latin typeface="Gill Sans MT" panose="020B0502020104020203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786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anose="020B0502020104020203" pitchFamily="34" charset="0"/>
                        </a:rPr>
                        <a:t>Existing</a:t>
                      </a:r>
                      <a:r>
                        <a:rPr lang="en-US" baseline="0" dirty="0" smtClean="0">
                          <a:latin typeface="Gill Sans MT" panose="020B0502020104020203" pitchFamily="34" charset="0"/>
                        </a:rPr>
                        <a:t> levels of public access</a:t>
                      </a:r>
                      <a:endParaRPr lang="en-US" dirty="0">
                        <a:latin typeface="Gill Sans MT" panose="020B05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anose="020B0502020104020203" pitchFamily="34" charset="0"/>
                        </a:rPr>
                        <a:t>Increased public access</a:t>
                      </a:r>
                      <a:endParaRPr lang="en-US" dirty="0">
                        <a:latin typeface="Gill Sans MT" panose="020B05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anose="020B0502020104020203" pitchFamily="34" charset="0"/>
                        </a:rPr>
                        <a:t>Balance between resource</a:t>
                      </a:r>
                      <a:r>
                        <a:rPr lang="en-US" baseline="0" dirty="0" smtClean="0">
                          <a:latin typeface="Gill Sans MT" panose="020B0502020104020203" pitchFamily="34" charset="0"/>
                        </a:rPr>
                        <a:t> protection and public access</a:t>
                      </a:r>
                      <a:endParaRPr lang="en-US" dirty="0">
                        <a:latin typeface="Gill Sans MT" panose="020B05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anose="020B0502020104020203" pitchFamily="34" charset="0"/>
                        </a:rPr>
                        <a:t>Focus on resource protection,</a:t>
                      </a:r>
                      <a:r>
                        <a:rPr lang="en-US" baseline="0" dirty="0" smtClean="0"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en-US" dirty="0" smtClean="0">
                          <a:latin typeface="Gill Sans MT" panose="020B0502020104020203" pitchFamily="34" charset="0"/>
                        </a:rPr>
                        <a:t>conservation, and protective designations</a:t>
                      </a:r>
                      <a:endParaRPr lang="en-US" dirty="0">
                        <a:latin typeface="Gill Sans MT" panose="020B05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5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919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anose="020B0502020104020203" pitchFamily="34" charset="0"/>
                        </a:rPr>
                        <a:t>Restoration on a “case-by-case” basis</a:t>
                      </a:r>
                      <a:endParaRPr lang="en-US" dirty="0">
                        <a:latin typeface="Gill Sans MT" panose="020B05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anose="020B0502020104020203" pitchFamily="34" charset="0"/>
                        </a:rPr>
                        <a:t>Broadest array of management tools for restoration</a:t>
                      </a:r>
                      <a:endParaRPr lang="en-US" dirty="0">
                        <a:latin typeface="Gill Sans MT" panose="020B05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Gill Sans MT" panose="020B0502020104020203" pitchFamily="34" charset="0"/>
                        </a:rPr>
                        <a:t>Broadest array of management tools for restoration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anose="020B0502020104020203" pitchFamily="34" charset="0"/>
                        </a:rPr>
                        <a:t>“Light on the land” restoration</a:t>
                      </a:r>
                      <a:r>
                        <a:rPr lang="en-US" baseline="0" dirty="0" smtClean="0">
                          <a:latin typeface="Gill Sans MT" panose="020B0502020104020203" pitchFamily="34" charset="0"/>
                        </a:rPr>
                        <a:t> approach</a:t>
                      </a:r>
                      <a:endParaRPr lang="en-US" dirty="0">
                        <a:latin typeface="Gill Sans MT" panose="020B05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5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612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anose="020B0502020104020203" pitchFamily="34" charset="0"/>
                        </a:rPr>
                        <a:t>Livestock grazing would</a:t>
                      </a:r>
                      <a:r>
                        <a:rPr lang="en-US" baseline="0" dirty="0" smtClean="0">
                          <a:latin typeface="Gill Sans MT" panose="020B0502020104020203" pitchFamily="34" charset="0"/>
                        </a:rPr>
                        <a:t> continue on existing allotments</a:t>
                      </a:r>
                      <a:endParaRPr lang="en-US" dirty="0">
                        <a:latin typeface="Gill Sans MT" panose="020B05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anose="020B0502020104020203" pitchFamily="34" charset="0"/>
                        </a:rPr>
                        <a:t>Livestock grazing would occur across the entire SPRNCA</a:t>
                      </a:r>
                      <a:endParaRPr lang="en-US" dirty="0">
                        <a:latin typeface="Gill Sans MT" panose="020B05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anose="020B0502020104020203" pitchFamily="34" charset="0"/>
                        </a:rPr>
                        <a:t>Livestock grazing would occur in upland areas compatible with the Conservation Values</a:t>
                      </a:r>
                      <a:endParaRPr lang="en-US" dirty="0">
                        <a:latin typeface="Gill Sans MT" panose="020B05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anose="020B0502020104020203" pitchFamily="34" charset="0"/>
                        </a:rPr>
                        <a:t>No livestock grazing</a:t>
                      </a:r>
                      <a:endParaRPr lang="en-US" dirty="0">
                        <a:latin typeface="Gill Sans MT" panose="020B05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5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050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877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Chapter 3: Effects Analysis Orientation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Environmental consequences describe impacts to a resource or resource use from other resource programs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Reasonably Foreseeable Development scenarios used to estimate impacts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47864" y="4149080"/>
            <a:ext cx="18002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ill Sans MT" panose="020B0502020104020203" pitchFamily="34" charset="0"/>
              </a:rPr>
              <a:t>Impacts to </a:t>
            </a:r>
          </a:p>
          <a:p>
            <a:pPr algn="ctr"/>
            <a:r>
              <a:rPr lang="en-US" b="1" dirty="0" smtClean="0">
                <a:latin typeface="Gill Sans MT" panose="020B0502020104020203" pitchFamily="34" charset="0"/>
              </a:rPr>
              <a:t>Vegetation</a:t>
            </a:r>
            <a:endParaRPr lang="en-US" b="1" dirty="0">
              <a:latin typeface="Gill Sans MT" panose="020B0502020104020203" pitchFamily="34" charset="0"/>
            </a:endParaRPr>
          </a:p>
        </p:txBody>
      </p:sp>
      <p:sp>
        <p:nvSpPr>
          <p:cNvPr id="5" name="Down Arrow 4"/>
          <p:cNvSpPr/>
          <p:nvPr/>
        </p:nvSpPr>
        <p:spPr>
          <a:xfrm rot="4460452">
            <a:off x="5430145" y="3851660"/>
            <a:ext cx="288032" cy="6154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33018" y="3424885"/>
            <a:ext cx="113127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anose="020B0502020104020203" pitchFamily="34" charset="0"/>
              </a:rPr>
              <a:t>Livestock grazing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3647" y="3635732"/>
            <a:ext cx="12128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anose="020B0502020104020203" pitchFamily="34" charset="0"/>
              </a:rPr>
              <a:t>Recreation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8" name="Down Arrow 7"/>
          <p:cNvSpPr/>
          <p:nvPr/>
        </p:nvSpPr>
        <p:spPr>
          <a:xfrm rot="17568562">
            <a:off x="2811975" y="3952241"/>
            <a:ext cx="288032" cy="6154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531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make Effective Comments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Suggested</a:t>
            </a:r>
          </a:p>
          <a:p>
            <a:r>
              <a:rPr lang="en-US" dirty="0" smtClean="0"/>
              <a:t>Specific changes</a:t>
            </a:r>
          </a:p>
          <a:p>
            <a:r>
              <a:rPr lang="en-US" dirty="0" smtClean="0"/>
              <a:t>Identify:</a:t>
            </a:r>
          </a:p>
          <a:p>
            <a:pPr lvl="1"/>
            <a:r>
              <a:rPr lang="en-US" dirty="0" smtClean="0"/>
              <a:t>Where the issue or error is located (chapter, page)</a:t>
            </a:r>
          </a:p>
          <a:p>
            <a:pPr lvl="1"/>
            <a:r>
              <a:rPr lang="en-US" dirty="0" smtClean="0"/>
              <a:t>Why</a:t>
            </a:r>
          </a:p>
          <a:p>
            <a:pPr lvl="1"/>
            <a:r>
              <a:rPr lang="en-US" dirty="0" smtClean="0"/>
              <a:t>Alternative ideas</a:t>
            </a:r>
          </a:p>
          <a:p>
            <a:r>
              <a:rPr lang="en-US" dirty="0" smtClean="0"/>
              <a:t>Constructive solutions with documentation or resources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Not Suggested</a:t>
            </a:r>
          </a:p>
          <a:p>
            <a:r>
              <a:rPr lang="en-US" dirty="0" smtClean="0"/>
              <a:t>Vague statements</a:t>
            </a:r>
          </a:p>
          <a:p>
            <a:r>
              <a:rPr lang="en-US" dirty="0" smtClean="0"/>
              <a:t>Numerous comments expressing the same concern or issue is considered to be one comment</a:t>
            </a:r>
          </a:p>
          <a:p>
            <a:r>
              <a:rPr lang="en-US" dirty="0" smtClean="0"/>
              <a:t>Avoid using form letters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94"/>
          <a:stretch/>
        </p:blipFill>
        <p:spPr>
          <a:xfrm>
            <a:off x="0" y="6021287"/>
            <a:ext cx="9144000" cy="7574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399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5365"/>
            <a:ext cx="4618856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Question the accuracy of information</a:t>
            </a:r>
          </a:p>
          <a:p>
            <a:r>
              <a:rPr lang="en-US" dirty="0" smtClean="0"/>
              <a:t>Question the adequacy, methodology, or assumptions </a:t>
            </a:r>
          </a:p>
          <a:p>
            <a:r>
              <a:rPr lang="en-US" dirty="0" smtClean="0"/>
              <a:t>Present valid new information </a:t>
            </a:r>
          </a:p>
          <a:p>
            <a:r>
              <a:rPr lang="en-US" dirty="0" smtClean="0"/>
              <a:t>Present reasonable alternatives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 r="12116"/>
          <a:stretch/>
        </p:blipFill>
        <p:spPr>
          <a:xfrm>
            <a:off x="4860032" y="2132856"/>
            <a:ext cx="3960440" cy="33274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346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you help us?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5365"/>
            <a:ext cx="4402832" cy="4525963"/>
          </a:xfrm>
        </p:spPr>
        <p:txBody>
          <a:bodyPr/>
          <a:lstStyle/>
          <a:p>
            <a:r>
              <a:rPr lang="en-US" dirty="0" smtClean="0"/>
              <a:t>Focus on Chapter 3</a:t>
            </a:r>
          </a:p>
          <a:p>
            <a:r>
              <a:rPr lang="en-US" dirty="0" smtClean="0"/>
              <a:t>Provide your comments to help us make the best decisions</a:t>
            </a:r>
          </a:p>
          <a:p>
            <a:r>
              <a:rPr lang="en-US" dirty="0" smtClean="0"/>
              <a:t>What else do we need to consider?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18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789040"/>
            <a:ext cx="3657600" cy="2441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845" y="2466921"/>
            <a:ext cx="2502843" cy="1669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390" y="1530817"/>
            <a:ext cx="2755498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48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submit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err="1" smtClean="0"/>
              <a:t>ePlanning</a:t>
            </a:r>
            <a:r>
              <a:rPr lang="en-US" dirty="0" smtClean="0"/>
              <a:t> page: </a:t>
            </a:r>
            <a:r>
              <a:rPr lang="en-US" u="sng" dirty="0">
                <a:hlinkClick r:id="rId2"/>
              </a:rPr>
              <a:t>https://</a:t>
            </a:r>
            <a:r>
              <a:rPr lang="en-US" u="sng" dirty="0" smtClean="0">
                <a:hlinkClick r:id="rId2"/>
              </a:rPr>
              <a:t>go.usa.gov/xUYjE</a:t>
            </a:r>
            <a:endParaRPr lang="en-US" u="sng" dirty="0" smtClean="0"/>
          </a:p>
          <a:p>
            <a:endParaRPr lang="en-US" u="sng" dirty="0"/>
          </a:p>
          <a:p>
            <a:endParaRPr lang="en-US" u="sng" dirty="0" smtClean="0"/>
          </a:p>
          <a:p>
            <a:endParaRPr lang="en-US" u="sng" dirty="0"/>
          </a:p>
          <a:p>
            <a:pPr marL="0" indent="0">
              <a:buNone/>
            </a:pPr>
            <a:r>
              <a:rPr lang="en-US" dirty="0" smtClean="0"/>
              <a:t>If you don’t have internet access-</a:t>
            </a:r>
          </a:p>
          <a:p>
            <a:pPr marL="0" indent="0">
              <a:buNone/>
            </a:pPr>
            <a:r>
              <a:rPr lang="en-US" dirty="0" smtClean="0"/>
              <a:t>Mail comments to:</a:t>
            </a:r>
          </a:p>
          <a:p>
            <a:pPr marL="0" indent="0">
              <a:buNone/>
            </a:pPr>
            <a:r>
              <a:rPr lang="en-US" dirty="0" smtClean="0"/>
              <a:t>Attn: Amy Markstein</a:t>
            </a:r>
          </a:p>
          <a:p>
            <a:pPr marL="0" indent="0">
              <a:buNone/>
            </a:pPr>
            <a:r>
              <a:rPr lang="en-US" dirty="0" smtClean="0"/>
              <a:t>3201 E. Universal Way</a:t>
            </a:r>
          </a:p>
          <a:p>
            <a:pPr marL="0" indent="0">
              <a:buNone/>
            </a:pPr>
            <a:r>
              <a:rPr lang="en-US" dirty="0" smtClean="0"/>
              <a:t>Tucson, AZ </a:t>
            </a:r>
            <a:r>
              <a:rPr lang="en-US" dirty="0" smtClean="0"/>
              <a:t>85756</a:t>
            </a:r>
          </a:p>
          <a:p>
            <a:pPr marL="0" indent="0">
              <a:buNone/>
            </a:pPr>
            <a:r>
              <a:rPr lang="en-US" dirty="0" smtClean="0"/>
              <a:t>Questions? amarkstein@blm.gov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"/>
          <a:stretch/>
        </p:blipFill>
        <p:spPr>
          <a:xfrm>
            <a:off x="107504" y="2564600"/>
            <a:ext cx="8665158" cy="720384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7884368" y="2276872"/>
            <a:ext cx="214686" cy="58839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990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a Resource Management Plan?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Similar to city/county “land use plans”</a:t>
            </a:r>
            <a:endParaRPr lang="en-US" dirty="0"/>
          </a:p>
          <a:p>
            <a:r>
              <a:rPr lang="en-US" dirty="0" smtClean="0"/>
              <a:t>High level framework that guides management decisions </a:t>
            </a:r>
          </a:p>
          <a:p>
            <a:r>
              <a:rPr lang="en-US" dirty="0" smtClean="0"/>
              <a:t>Establishes goals and objectives for resource conditions</a:t>
            </a:r>
          </a:p>
          <a:p>
            <a:r>
              <a:rPr lang="en-US" b="1" dirty="0" smtClean="0"/>
              <a:t>Does not </a:t>
            </a:r>
            <a:r>
              <a:rPr lang="en-US" dirty="0" smtClean="0"/>
              <a:t>authorize on- the-ground actions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846" y="1600200"/>
            <a:ext cx="3017308" cy="4525963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710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6056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549896" y="756591"/>
            <a:ext cx="8136904" cy="529587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meeting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6343"/>
            <a:ext cx="7931224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July 30</a:t>
            </a:r>
            <a:r>
              <a:rPr lang="en-US" baseline="30000" dirty="0" smtClean="0"/>
              <a:t>th</a:t>
            </a:r>
            <a:r>
              <a:rPr lang="en-US" dirty="0" smtClean="0"/>
              <a:t> – Sierra Vista, 5:30-7 p.m., </a:t>
            </a:r>
            <a:r>
              <a:rPr lang="en-CA" dirty="0" smtClean="0"/>
              <a:t>Sierra </a:t>
            </a:r>
            <a:r>
              <a:rPr lang="en-CA" dirty="0"/>
              <a:t>Vista Police Department, 911 N. Coronado Drive, Sierra Vista, Ariz. </a:t>
            </a:r>
            <a:endParaRPr lang="en-US" dirty="0" smtClean="0"/>
          </a:p>
          <a:p>
            <a:r>
              <a:rPr lang="en-US" dirty="0" smtClean="0"/>
              <a:t>August 8</a:t>
            </a:r>
            <a:r>
              <a:rPr lang="en-US" baseline="30000" dirty="0" smtClean="0"/>
              <a:t>th</a:t>
            </a:r>
            <a:r>
              <a:rPr lang="en-US" dirty="0" smtClean="0"/>
              <a:t> – Benson, 5:30-7 p.m., </a:t>
            </a:r>
            <a:r>
              <a:rPr lang="en-US" dirty="0"/>
              <a:t>Cochise College, 1025 South State Route 90, Benson, Ariz.</a:t>
            </a:r>
          </a:p>
          <a:p>
            <a:r>
              <a:rPr lang="en-US" dirty="0" smtClean="0"/>
              <a:t>August 22</a:t>
            </a:r>
            <a:r>
              <a:rPr lang="en-US" baseline="30000" dirty="0" smtClean="0"/>
              <a:t>nd</a:t>
            </a:r>
            <a:r>
              <a:rPr lang="en-US" dirty="0" smtClean="0"/>
              <a:t> – Sierra Vista,5:30-7 </a:t>
            </a:r>
            <a:r>
              <a:rPr lang="en-US" dirty="0"/>
              <a:t>p.m., </a:t>
            </a:r>
            <a:r>
              <a:rPr lang="en-CA" dirty="0"/>
              <a:t>Sierra Vista Police Department, 911 N. Coronado Drive, Sierra Vista, Ariz. </a:t>
            </a:r>
            <a:endParaRPr lang="en-CA" dirty="0" smtClean="0"/>
          </a:p>
          <a:p>
            <a:r>
              <a:rPr lang="en-CA" dirty="0" smtClean="0"/>
              <a:t>August 23</a:t>
            </a:r>
            <a:r>
              <a:rPr lang="en-CA" baseline="30000" dirty="0" smtClean="0"/>
              <a:t>rd</a:t>
            </a:r>
            <a:r>
              <a:rPr lang="en-CA" dirty="0" smtClean="0"/>
              <a:t> </a:t>
            </a:r>
            <a:r>
              <a:rPr lang="en-US" dirty="0" smtClean="0"/>
              <a:t>– Tucson, 5:30-7 p.m., </a:t>
            </a:r>
            <a:r>
              <a:rPr lang="en-US" dirty="0"/>
              <a:t>Pima Community College, 401 N. Bonita Ave., Tucson, Ariz.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543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8" y="1855788"/>
            <a:ext cx="6761004" cy="4525962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353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Process:  Where are we?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123604712"/>
              </p:ext>
            </p:extLst>
          </p:nvPr>
        </p:nvGraphicFramePr>
        <p:xfrm>
          <a:off x="323528" y="2362016"/>
          <a:ext cx="8313506" cy="3512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60681" y="4974267"/>
            <a:ext cx="8839200" cy="830997"/>
            <a:chOff x="0" y="4305089"/>
            <a:chExt cx="8839200" cy="830997"/>
          </a:xfrm>
        </p:grpSpPr>
        <p:sp>
          <p:nvSpPr>
            <p:cNvPr id="7" name="TextBox 9"/>
            <p:cNvSpPr txBox="1"/>
            <p:nvPr/>
          </p:nvSpPr>
          <p:spPr>
            <a:xfrm>
              <a:off x="4821576" y="4313988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 kern="1200" dirty="0" smtClean="0">
                  <a:solidFill>
                    <a:srgbClr val="000000"/>
                  </a:solidFill>
                  <a:effectLst/>
                  <a:latin typeface="Gill Sans MT"/>
                  <a:ea typeface="Times New Roman"/>
                  <a:cs typeface="Times New Roman"/>
                </a:rPr>
                <a:t>February</a:t>
              </a: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Gill Sans MT"/>
                  <a:ea typeface="Times New Roman"/>
                  <a:cs typeface="Times New Roman"/>
                </a:rPr>
                <a:t>2019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0" y="4305089"/>
              <a:ext cx="8839200" cy="830997"/>
              <a:chOff x="0" y="3724900"/>
              <a:chExt cx="8839200" cy="830997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1371600" y="3724900"/>
                <a:ext cx="1905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kern="1200" dirty="0">
                    <a:solidFill>
                      <a:srgbClr val="000000"/>
                    </a:solidFill>
                    <a:effectLst/>
                    <a:latin typeface="Gill Sans MT"/>
                    <a:ea typeface="Times New Roman"/>
                    <a:cs typeface="Times New Roman"/>
                  </a:rPr>
                  <a:t>Dec 2013 - 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kern="1200" dirty="0" smtClean="0">
                    <a:solidFill>
                      <a:srgbClr val="000000"/>
                    </a:solidFill>
                    <a:effectLst/>
                    <a:latin typeface="Gill Sans MT"/>
                    <a:ea typeface="Times New Roman"/>
                    <a:cs typeface="Times New Roman"/>
                  </a:rPr>
                  <a:t>Fall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kern="1200" dirty="0">
                    <a:solidFill>
                      <a:srgbClr val="000000"/>
                    </a:solidFill>
                    <a:effectLst/>
                    <a:latin typeface="Gill Sans MT"/>
                    <a:ea typeface="Times New Roman"/>
                    <a:cs typeface="Times New Roman"/>
                  </a:rPr>
                  <a:t> </a:t>
                </a:r>
                <a:r>
                  <a:rPr lang="en-US" sz="1600" kern="1200" dirty="0" smtClean="0">
                    <a:solidFill>
                      <a:srgbClr val="000000"/>
                    </a:solidFill>
                    <a:effectLst/>
                    <a:latin typeface="Gill Sans MT"/>
                    <a:ea typeface="Times New Roman"/>
                    <a:cs typeface="Times New Roman"/>
                  </a:rPr>
                  <a:t>2017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11" name="TextBox 9"/>
              <p:cNvSpPr txBox="1"/>
              <p:nvPr/>
            </p:nvSpPr>
            <p:spPr>
              <a:xfrm>
                <a:off x="2707661" y="3733800"/>
                <a:ext cx="21691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kern="1200" dirty="0" smtClean="0">
                    <a:solidFill>
                      <a:srgbClr val="000000"/>
                    </a:solidFill>
                    <a:effectLst/>
                    <a:latin typeface="Gill Sans MT"/>
                    <a:ea typeface="Times New Roman"/>
                    <a:cs typeface="Times New Roman"/>
                  </a:rPr>
                  <a:t>June 29 – Sept. 27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 smtClean="0">
                    <a:solidFill>
                      <a:srgbClr val="000000"/>
                    </a:solidFill>
                    <a:latin typeface="Gill Sans MT"/>
                    <a:ea typeface="Times New Roman"/>
                    <a:cs typeface="Times New Roman"/>
                  </a:rPr>
                  <a:t>2018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12" name="TextBox 9"/>
              <p:cNvSpPr txBox="1"/>
              <p:nvPr/>
            </p:nvSpPr>
            <p:spPr>
              <a:xfrm>
                <a:off x="6670061" y="3724900"/>
                <a:ext cx="216913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 smtClean="0">
                    <a:solidFill>
                      <a:srgbClr val="000000"/>
                    </a:solidFill>
                    <a:latin typeface="Gill Sans MT"/>
                    <a:ea typeface="Times New Roman"/>
                    <a:cs typeface="Times New Roman"/>
                  </a:rPr>
                  <a:t>April 2019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13" name="TextBox 9"/>
              <p:cNvSpPr txBox="1"/>
              <p:nvPr/>
            </p:nvSpPr>
            <p:spPr>
              <a:xfrm>
                <a:off x="0" y="3733800"/>
                <a:ext cx="2169139" cy="791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kern="1200" dirty="0">
                    <a:solidFill>
                      <a:srgbClr val="000000"/>
                    </a:solidFill>
                    <a:effectLst/>
                    <a:latin typeface="Gill Sans MT"/>
                    <a:ea typeface="Times New Roman"/>
                    <a:cs typeface="Times New Roman"/>
                  </a:rPr>
                  <a:t>April 2013 – 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kern="1200" dirty="0">
                    <a:solidFill>
                      <a:srgbClr val="000000"/>
                    </a:solidFill>
                    <a:effectLst/>
                    <a:latin typeface="Gill Sans MT"/>
                    <a:ea typeface="Times New Roman"/>
                    <a:cs typeface="Times New Roman"/>
                  </a:rPr>
                  <a:t>Dec 2013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</p:txBody>
          </p:sp>
        </p:grpSp>
      </p:grpSp>
      <p:sp>
        <p:nvSpPr>
          <p:cNvPr id="14" name="Down Arrow 13"/>
          <p:cNvSpPr/>
          <p:nvPr/>
        </p:nvSpPr>
        <p:spPr>
          <a:xfrm>
            <a:off x="3620577" y="2557269"/>
            <a:ext cx="383214" cy="643133"/>
          </a:xfrm>
          <a:prstGeom prst="downArrow">
            <a:avLst/>
          </a:prstGeom>
          <a:solidFill>
            <a:srgbClr val="6699FF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5" name="TextBox 8"/>
          <p:cNvSpPr txBox="1"/>
          <p:nvPr/>
        </p:nvSpPr>
        <p:spPr>
          <a:xfrm>
            <a:off x="2907889" y="2111462"/>
            <a:ext cx="1890043" cy="501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Gill Sans MT"/>
                <a:ea typeface="Times New Roman"/>
                <a:cs typeface="Times New Roman"/>
              </a:rPr>
              <a:t>We are here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626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/>
              <a:t>July 30</a:t>
            </a:r>
            <a:r>
              <a:rPr lang="en-US" b="1" baseline="30000" dirty="0"/>
              <a:t>th</a:t>
            </a:r>
            <a:r>
              <a:rPr lang="en-US" b="1" dirty="0"/>
              <a:t> – Sierra Vista</a:t>
            </a:r>
            <a:r>
              <a:rPr lang="en-US" dirty="0"/>
              <a:t>, 5:30-7 p.m., </a:t>
            </a:r>
            <a:r>
              <a:rPr lang="en-CA" dirty="0"/>
              <a:t>Sierra Vista Police Department, 911 N. Coronado Drive, Sierra Vista, Ariz. </a:t>
            </a:r>
            <a:endParaRPr lang="en-US" dirty="0"/>
          </a:p>
          <a:p>
            <a:r>
              <a:rPr lang="en-US" b="1" dirty="0"/>
              <a:t>August 8</a:t>
            </a:r>
            <a:r>
              <a:rPr lang="en-US" b="1" baseline="30000" dirty="0"/>
              <a:t>th</a:t>
            </a:r>
            <a:r>
              <a:rPr lang="en-US" b="1" dirty="0"/>
              <a:t> – Benson</a:t>
            </a:r>
            <a:r>
              <a:rPr lang="en-US" dirty="0"/>
              <a:t>, 5:30-7 p.m., </a:t>
            </a:r>
            <a:r>
              <a:rPr lang="en-US" dirty="0" smtClean="0"/>
              <a:t>Cochise </a:t>
            </a:r>
            <a:r>
              <a:rPr lang="en-US" dirty="0"/>
              <a:t>College, 1025 South State Route 90, Benson, Ariz.</a:t>
            </a:r>
            <a:endParaRPr lang="en-US" dirty="0" smtClean="0"/>
          </a:p>
          <a:p>
            <a:r>
              <a:rPr lang="en-US" b="1" dirty="0" smtClean="0"/>
              <a:t>August </a:t>
            </a:r>
            <a:r>
              <a:rPr lang="en-US" b="1" dirty="0"/>
              <a:t>22</a:t>
            </a:r>
            <a:r>
              <a:rPr lang="en-US" b="1" baseline="30000" dirty="0"/>
              <a:t>nd</a:t>
            </a:r>
            <a:r>
              <a:rPr lang="en-US" b="1" dirty="0"/>
              <a:t> – Sierra Vista</a:t>
            </a:r>
            <a:r>
              <a:rPr lang="en-US" dirty="0" smtClean="0"/>
              <a:t>, 5:30-7 </a:t>
            </a:r>
            <a:r>
              <a:rPr lang="en-US" dirty="0"/>
              <a:t>p.m., </a:t>
            </a:r>
            <a:r>
              <a:rPr lang="en-CA" dirty="0"/>
              <a:t>Sierra Vista Police Department, 911 N. Coronado Drive, Sierra Vista, Ariz. </a:t>
            </a:r>
          </a:p>
          <a:p>
            <a:r>
              <a:rPr lang="en-CA" b="1" dirty="0"/>
              <a:t>August 23</a:t>
            </a:r>
            <a:r>
              <a:rPr lang="en-CA" b="1" baseline="30000" dirty="0"/>
              <a:t>rd</a:t>
            </a:r>
            <a:r>
              <a:rPr lang="en-CA" b="1" dirty="0"/>
              <a:t> </a:t>
            </a:r>
            <a:r>
              <a:rPr lang="en-US" b="1" dirty="0"/>
              <a:t>– Tucson</a:t>
            </a:r>
            <a:r>
              <a:rPr lang="en-US" dirty="0"/>
              <a:t>, 5:30-7 p.m., Pima Community College, 401 N. Bonita Ave., Tucson, Ariz.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err="1"/>
              <a:t>ePlanning</a:t>
            </a:r>
            <a:r>
              <a:rPr lang="en-US" dirty="0"/>
              <a:t> page: </a:t>
            </a:r>
            <a:r>
              <a:rPr lang="en-US" u="sng" dirty="0">
                <a:hlinkClick r:id="rId2"/>
              </a:rPr>
              <a:t>https://</a:t>
            </a:r>
            <a:r>
              <a:rPr lang="en-US" u="sng" dirty="0" smtClean="0">
                <a:hlinkClick r:id="rId2"/>
              </a:rPr>
              <a:t>go.usa.gov/xUYjE</a:t>
            </a:r>
            <a:endParaRPr lang="en-US" u="sng" dirty="0" smtClean="0"/>
          </a:p>
          <a:p>
            <a:endParaRPr lang="en-US" u="sng" dirty="0"/>
          </a:p>
          <a:p>
            <a:endParaRPr lang="en-US" u="sng" dirty="0" smtClean="0"/>
          </a:p>
          <a:p>
            <a:endParaRPr lang="en-US" u="sng" dirty="0"/>
          </a:p>
          <a:p>
            <a:endParaRPr lang="en-US" u="sng" dirty="0" smtClean="0"/>
          </a:p>
          <a:p>
            <a:pPr marL="0" indent="0">
              <a:buNone/>
            </a:pPr>
            <a:endParaRPr lang="en-US" u="sng" dirty="0" smtClean="0"/>
          </a:p>
          <a:p>
            <a:pPr marL="0" indent="0">
              <a:buNone/>
            </a:pPr>
            <a:r>
              <a:rPr lang="en-US" dirty="0"/>
              <a:t>If you don’t have internet access-</a:t>
            </a:r>
          </a:p>
          <a:p>
            <a:pPr marL="0" indent="0">
              <a:buNone/>
            </a:pPr>
            <a:r>
              <a:rPr lang="en-US" dirty="0"/>
              <a:t>Mail comments to:</a:t>
            </a:r>
          </a:p>
          <a:p>
            <a:pPr marL="0" indent="0">
              <a:buNone/>
            </a:pPr>
            <a:r>
              <a:rPr lang="en-US" dirty="0"/>
              <a:t>Attn: Amy Markstein</a:t>
            </a:r>
          </a:p>
          <a:p>
            <a:pPr marL="0" indent="0">
              <a:buNone/>
            </a:pPr>
            <a:r>
              <a:rPr lang="en-US" dirty="0"/>
              <a:t>3201 E. Universal Way</a:t>
            </a:r>
          </a:p>
          <a:p>
            <a:pPr marL="0" indent="0">
              <a:buNone/>
            </a:pPr>
            <a:r>
              <a:rPr lang="en-US" dirty="0"/>
              <a:t>Tucson, AZ </a:t>
            </a:r>
            <a:r>
              <a:rPr lang="en-US" dirty="0" smtClean="0"/>
              <a:t>85756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Questions?</a:t>
            </a:r>
          </a:p>
          <a:p>
            <a:pPr marL="0" indent="0">
              <a:buNone/>
            </a:pPr>
            <a:r>
              <a:rPr lang="en-US" dirty="0" smtClean="0"/>
              <a:t>amarkstein@blm.gov</a:t>
            </a:r>
            <a:endParaRPr lang="en-US" dirty="0"/>
          </a:p>
          <a:p>
            <a:endParaRPr lang="en-US" u="sn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23</a:t>
            </a:fld>
            <a:endParaRPr lang="en-CA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110" y="2564904"/>
            <a:ext cx="3966780" cy="73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24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Process:  Where are we?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0959201"/>
              </p:ext>
            </p:extLst>
          </p:nvPr>
        </p:nvGraphicFramePr>
        <p:xfrm>
          <a:off x="323528" y="2362016"/>
          <a:ext cx="8313506" cy="3512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60681" y="4974267"/>
            <a:ext cx="8839200" cy="830997"/>
            <a:chOff x="0" y="4305089"/>
            <a:chExt cx="8839200" cy="830997"/>
          </a:xfrm>
        </p:grpSpPr>
        <p:sp>
          <p:nvSpPr>
            <p:cNvPr id="7" name="TextBox 9"/>
            <p:cNvSpPr txBox="1"/>
            <p:nvPr/>
          </p:nvSpPr>
          <p:spPr>
            <a:xfrm>
              <a:off x="4821576" y="4313988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 kern="1200" dirty="0" smtClean="0">
                  <a:solidFill>
                    <a:srgbClr val="000000"/>
                  </a:solidFill>
                  <a:effectLst/>
                  <a:latin typeface="Gill Sans MT"/>
                  <a:ea typeface="Times New Roman"/>
                  <a:cs typeface="Times New Roman"/>
                </a:rPr>
                <a:t>February</a:t>
              </a: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Gill Sans MT"/>
                  <a:ea typeface="Times New Roman"/>
                  <a:cs typeface="Times New Roman"/>
                </a:rPr>
                <a:t>2019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0" y="4305089"/>
              <a:ext cx="8839200" cy="830997"/>
              <a:chOff x="0" y="3724900"/>
              <a:chExt cx="8839200" cy="830997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1371600" y="3724900"/>
                <a:ext cx="1905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kern="1200" dirty="0">
                    <a:solidFill>
                      <a:srgbClr val="000000"/>
                    </a:solidFill>
                    <a:effectLst/>
                    <a:latin typeface="Gill Sans MT"/>
                    <a:ea typeface="Times New Roman"/>
                    <a:cs typeface="Times New Roman"/>
                  </a:rPr>
                  <a:t>Dec 2013 - 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kern="1200" dirty="0" smtClean="0">
                    <a:solidFill>
                      <a:srgbClr val="000000"/>
                    </a:solidFill>
                    <a:effectLst/>
                    <a:latin typeface="Gill Sans MT"/>
                    <a:ea typeface="Times New Roman"/>
                    <a:cs typeface="Times New Roman"/>
                  </a:rPr>
                  <a:t>Fall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kern="1200" dirty="0">
                    <a:solidFill>
                      <a:srgbClr val="000000"/>
                    </a:solidFill>
                    <a:effectLst/>
                    <a:latin typeface="Gill Sans MT"/>
                    <a:ea typeface="Times New Roman"/>
                    <a:cs typeface="Times New Roman"/>
                  </a:rPr>
                  <a:t> </a:t>
                </a:r>
                <a:r>
                  <a:rPr lang="en-US" sz="1600" kern="1200" dirty="0" smtClean="0">
                    <a:solidFill>
                      <a:srgbClr val="000000"/>
                    </a:solidFill>
                    <a:effectLst/>
                    <a:latin typeface="Gill Sans MT"/>
                    <a:ea typeface="Times New Roman"/>
                    <a:cs typeface="Times New Roman"/>
                  </a:rPr>
                  <a:t>2017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11" name="TextBox 9"/>
              <p:cNvSpPr txBox="1"/>
              <p:nvPr/>
            </p:nvSpPr>
            <p:spPr>
              <a:xfrm>
                <a:off x="2707661" y="3733800"/>
                <a:ext cx="21691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kern="1200" dirty="0" smtClean="0">
                    <a:solidFill>
                      <a:srgbClr val="000000"/>
                    </a:solidFill>
                    <a:effectLst/>
                    <a:latin typeface="Gill Sans MT"/>
                    <a:ea typeface="Times New Roman"/>
                    <a:cs typeface="Times New Roman"/>
                  </a:rPr>
                  <a:t>June 29 – Sept. 27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 smtClean="0">
                    <a:solidFill>
                      <a:srgbClr val="000000"/>
                    </a:solidFill>
                    <a:latin typeface="Gill Sans MT"/>
                    <a:ea typeface="Times New Roman"/>
                    <a:cs typeface="Times New Roman"/>
                  </a:rPr>
                  <a:t>2018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12" name="TextBox 9"/>
              <p:cNvSpPr txBox="1"/>
              <p:nvPr/>
            </p:nvSpPr>
            <p:spPr>
              <a:xfrm>
                <a:off x="6670061" y="3724900"/>
                <a:ext cx="216913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 smtClean="0">
                    <a:solidFill>
                      <a:srgbClr val="000000"/>
                    </a:solidFill>
                    <a:latin typeface="Gill Sans MT"/>
                    <a:ea typeface="Times New Roman"/>
                    <a:cs typeface="Times New Roman"/>
                  </a:rPr>
                  <a:t>April 2019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13" name="TextBox 9"/>
              <p:cNvSpPr txBox="1"/>
              <p:nvPr/>
            </p:nvSpPr>
            <p:spPr>
              <a:xfrm>
                <a:off x="0" y="3733800"/>
                <a:ext cx="2169139" cy="791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kern="1200" dirty="0">
                    <a:solidFill>
                      <a:srgbClr val="000000"/>
                    </a:solidFill>
                    <a:effectLst/>
                    <a:latin typeface="Gill Sans MT"/>
                    <a:ea typeface="Times New Roman"/>
                    <a:cs typeface="Times New Roman"/>
                  </a:rPr>
                  <a:t>April 2013 – 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kern="1200" dirty="0">
                    <a:solidFill>
                      <a:srgbClr val="000000"/>
                    </a:solidFill>
                    <a:effectLst/>
                    <a:latin typeface="Gill Sans MT"/>
                    <a:ea typeface="Times New Roman"/>
                    <a:cs typeface="Times New Roman"/>
                  </a:rPr>
                  <a:t>Dec 2013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</p:txBody>
          </p:sp>
        </p:grpSp>
      </p:grpSp>
      <p:sp>
        <p:nvSpPr>
          <p:cNvPr id="14" name="Down Arrow 13"/>
          <p:cNvSpPr/>
          <p:nvPr/>
        </p:nvSpPr>
        <p:spPr>
          <a:xfrm>
            <a:off x="3620577" y="2557269"/>
            <a:ext cx="383214" cy="643133"/>
          </a:xfrm>
          <a:prstGeom prst="downArrow">
            <a:avLst/>
          </a:prstGeom>
          <a:solidFill>
            <a:srgbClr val="6699FF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5" name="TextBox 8"/>
          <p:cNvSpPr txBox="1"/>
          <p:nvPr/>
        </p:nvSpPr>
        <p:spPr>
          <a:xfrm>
            <a:off x="2907889" y="2111462"/>
            <a:ext cx="1890043" cy="501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Gill Sans MT"/>
                <a:ea typeface="Times New Roman"/>
                <a:cs typeface="Times New Roman"/>
              </a:rPr>
              <a:t>We are here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834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6" y="618993"/>
            <a:ext cx="9144000" cy="6089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107504" y="618993"/>
            <a:ext cx="8928992" cy="5978359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Enabling Legislation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The Arizona-Idaho Conservation Act of 1988 established </a:t>
            </a:r>
            <a:r>
              <a:rPr lang="en-US" dirty="0"/>
              <a:t>the SPRNCA </a:t>
            </a:r>
            <a:r>
              <a:rPr lang="en-US" dirty="0" smtClean="0"/>
              <a:t>to </a:t>
            </a:r>
            <a:r>
              <a:rPr lang="en-US" i="1" dirty="0"/>
              <a:t>“…protect the riparian area and the aquatic, wildlife, archaeological, paleontological, scientific, cultural, educational, and recreational resources of the public lands surrounding the San Pedro River in Cochise County, Arizona</a:t>
            </a:r>
            <a:r>
              <a:rPr lang="en-US" i="1" dirty="0" smtClean="0"/>
              <a:t>.”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“The Secretary shall only allow such uses of the conservation area as he finds will further the primary purposes for which the conservation area was established.”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600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4" t="5052" r="6424" b="4033"/>
          <a:stretch/>
        </p:blipFill>
        <p:spPr>
          <a:xfrm>
            <a:off x="2032000" y="0"/>
            <a:ext cx="5080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882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/>
          <a:stretch/>
        </p:blipFill>
        <p:spPr>
          <a:xfrm>
            <a:off x="0" y="548680"/>
            <a:ext cx="9144000" cy="6309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457200" y="764704"/>
            <a:ext cx="8291264" cy="54006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an RMP Necessary?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Update decisions from the 25-year old Safford District Resource Management Plan &amp; San Pedro River Riparian Management Plan</a:t>
            </a:r>
          </a:p>
          <a:p>
            <a:r>
              <a:rPr lang="en-US" dirty="0" smtClean="0"/>
              <a:t>Address changing resource conditions</a:t>
            </a:r>
          </a:p>
          <a:p>
            <a:pPr lvl="1"/>
            <a:r>
              <a:rPr lang="en-US" dirty="0" smtClean="0"/>
              <a:t>Increased population growth</a:t>
            </a:r>
          </a:p>
          <a:p>
            <a:pPr lvl="1"/>
            <a:r>
              <a:rPr lang="en-US" dirty="0" smtClean="0"/>
              <a:t>Increased demand for access</a:t>
            </a:r>
          </a:p>
          <a:p>
            <a:pPr lvl="1"/>
            <a:r>
              <a:rPr lang="en-US" dirty="0" smtClean="0"/>
              <a:t>Increased demand for groundwater that could impact the riparian, wildlife, and recreational values of the SPRNCA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897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Draft RMP/EIS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5365"/>
            <a:ext cx="5698976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Volume I</a:t>
            </a:r>
          </a:p>
          <a:p>
            <a:pPr lvl="1"/>
            <a:r>
              <a:rPr lang="en-US" dirty="0" smtClean="0"/>
              <a:t>Executive Summary</a:t>
            </a:r>
          </a:p>
          <a:p>
            <a:pPr lvl="1"/>
            <a:r>
              <a:rPr lang="en-US" dirty="0" smtClean="0"/>
              <a:t>Chapter 1 – Introduction</a:t>
            </a:r>
          </a:p>
          <a:p>
            <a:pPr lvl="1"/>
            <a:r>
              <a:rPr lang="en-US" dirty="0" smtClean="0"/>
              <a:t>Chapter 2 – Alternatives</a:t>
            </a:r>
          </a:p>
          <a:p>
            <a:pPr lvl="1"/>
            <a:r>
              <a:rPr lang="en-US" dirty="0" smtClean="0"/>
              <a:t>Chapter 3 – Affected Environment &amp; Environmental Consequences</a:t>
            </a:r>
          </a:p>
          <a:p>
            <a:pPr lvl="1"/>
            <a:r>
              <a:rPr lang="en-US" dirty="0" smtClean="0"/>
              <a:t>Chapter 4 – Consultation and Coordination</a:t>
            </a:r>
          </a:p>
          <a:p>
            <a:r>
              <a:rPr lang="en-US" dirty="0" smtClean="0"/>
              <a:t>Volume II</a:t>
            </a:r>
          </a:p>
          <a:p>
            <a:pPr lvl="1"/>
            <a:r>
              <a:rPr lang="en-US" dirty="0" smtClean="0"/>
              <a:t>Maps</a:t>
            </a:r>
          </a:p>
          <a:p>
            <a:pPr lvl="1"/>
            <a:r>
              <a:rPr lang="en-US" dirty="0" smtClean="0"/>
              <a:t>Appendices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180863"/>
            <a:ext cx="2996108" cy="387496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429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Alternatives?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5365"/>
            <a:ext cx="5626968" cy="4453955"/>
          </a:xfrm>
        </p:spPr>
        <p:txBody>
          <a:bodyPr>
            <a:normAutofit fontScale="85000" lnSpcReduction="10000"/>
          </a:bodyPr>
          <a:lstStyle/>
          <a:p>
            <a:pPr marL="457200" indent="-457200"/>
            <a:r>
              <a:rPr lang="en-US" dirty="0"/>
              <a:t>Each alternative </a:t>
            </a:r>
            <a:r>
              <a:rPr lang="en-US" dirty="0" smtClean="0"/>
              <a:t>provides a </a:t>
            </a:r>
            <a:r>
              <a:rPr lang="en-US" dirty="0"/>
              <a:t>unique mix of management strategies and allowable land </a:t>
            </a:r>
            <a:r>
              <a:rPr lang="en-US" dirty="0" smtClean="0"/>
              <a:t>uses</a:t>
            </a:r>
          </a:p>
          <a:p>
            <a:pPr marL="457200" indent="-457200"/>
            <a:r>
              <a:rPr lang="en-US" dirty="0" smtClean="0"/>
              <a:t>The </a:t>
            </a:r>
            <a:r>
              <a:rPr lang="en-US" dirty="0"/>
              <a:t>“no action” </a:t>
            </a:r>
            <a:r>
              <a:rPr lang="en-US" dirty="0" smtClean="0"/>
              <a:t>alternative depicts </a:t>
            </a:r>
            <a:r>
              <a:rPr lang="en-US" dirty="0"/>
              <a:t>current management and decisions moving forward </a:t>
            </a:r>
            <a:r>
              <a:rPr lang="en-US" dirty="0" smtClean="0"/>
              <a:t>unchanged</a:t>
            </a:r>
            <a:endParaRPr lang="en-US" dirty="0"/>
          </a:p>
          <a:p>
            <a:pPr marL="457200" indent="-457200"/>
            <a:r>
              <a:rPr lang="en-US" dirty="0"/>
              <a:t>All other alternatives </a:t>
            </a:r>
            <a:r>
              <a:rPr lang="en-US" dirty="0" smtClean="0"/>
              <a:t>depict modifications </a:t>
            </a:r>
            <a:r>
              <a:rPr lang="en-US" dirty="0"/>
              <a:t>or additions to the </a:t>
            </a:r>
            <a:r>
              <a:rPr lang="en-US" dirty="0" smtClean="0"/>
              <a:t>outdated plans</a:t>
            </a:r>
          </a:p>
          <a:p>
            <a:pPr marL="457200" indent="-457200"/>
            <a:r>
              <a:rPr lang="en-US" dirty="0" smtClean="0"/>
              <a:t>Reasonable range of alternatives</a:t>
            </a:r>
          </a:p>
          <a:p>
            <a:pPr marL="857250" lvl="1" indent="-457200"/>
            <a:r>
              <a:rPr lang="en-US" dirty="0" smtClean="0"/>
              <a:t>Provides context for impacts</a:t>
            </a:r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" t="10368" r="71650" b="720"/>
          <a:stretch/>
        </p:blipFill>
        <p:spPr>
          <a:xfrm>
            <a:off x="6156176" y="1484784"/>
            <a:ext cx="2627784" cy="519677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318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2:  Alternatives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5365"/>
            <a:ext cx="4906888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Alternative A – Current </a:t>
            </a:r>
            <a:r>
              <a:rPr lang="en-US" dirty="0" smtClean="0"/>
              <a:t>management (No Action)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Alternative B – </a:t>
            </a:r>
            <a:r>
              <a:rPr lang="en-US" dirty="0" smtClean="0"/>
              <a:t>Increased use</a:t>
            </a:r>
          </a:p>
          <a:p>
            <a:endParaRPr lang="en-US" dirty="0"/>
          </a:p>
          <a:p>
            <a:r>
              <a:rPr lang="en-US" dirty="0"/>
              <a:t>Alternative C </a:t>
            </a:r>
            <a:r>
              <a:rPr lang="en-US" dirty="0" smtClean="0"/>
              <a:t>– Balance </a:t>
            </a:r>
            <a:r>
              <a:rPr lang="en-US" dirty="0"/>
              <a:t>appropriate use levels with the established conservation </a:t>
            </a:r>
            <a:r>
              <a:rPr lang="en-US" dirty="0" smtClean="0"/>
              <a:t>values</a:t>
            </a:r>
            <a:endParaRPr lang="en-US" dirty="0"/>
          </a:p>
          <a:p>
            <a:endParaRPr lang="en-US" dirty="0"/>
          </a:p>
          <a:p>
            <a:r>
              <a:rPr lang="en-US" dirty="0"/>
              <a:t>Alternative D – </a:t>
            </a:r>
            <a:r>
              <a:rPr lang="en-US" dirty="0" smtClean="0"/>
              <a:t>Focus on protective designations and “light on the land” management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9</a:t>
            </a:fld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1" r="30214"/>
          <a:stretch/>
        </p:blipFill>
        <p:spPr>
          <a:xfrm>
            <a:off x="5148064" y="1374889"/>
            <a:ext cx="3816424" cy="5365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3771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8C04A3C3319341ACD018BD80FD86AE" ma:contentTypeVersion="0" ma:contentTypeDescription="Create a new document." ma:contentTypeScope="" ma:versionID="e9951e4cb56c54be3ce9eb15b78422b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935F55-0A86-4B9A-983F-DA3D212BE0CB}">
  <ds:schemaRefs>
    <ds:schemaRef ds:uri="http://www.w3.org/XML/1998/namespace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594C5B1-3483-4EA8-B8E2-5231D72AB3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8DD36D8-7DD1-4B5A-9CA4-C140FE0035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2126</TotalTime>
  <Words>1364</Words>
  <Application>Microsoft Office PowerPoint</Application>
  <PresentationFormat>On-screen Show (4:3)</PresentationFormat>
  <Paragraphs>252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Gill Sans MT</vt:lpstr>
      <vt:lpstr>Roboto Medium</vt:lpstr>
      <vt:lpstr>Calibri</vt:lpstr>
      <vt:lpstr>Roboto</vt:lpstr>
      <vt:lpstr>Arial</vt:lpstr>
      <vt:lpstr>Times New Roman</vt:lpstr>
      <vt:lpstr>Office Theme</vt:lpstr>
      <vt:lpstr>PowerPoint Presentation</vt:lpstr>
      <vt:lpstr>What is a Resource Management Plan?</vt:lpstr>
      <vt:lpstr>Process:  Where are we?</vt:lpstr>
      <vt:lpstr>Enabling Legislation</vt:lpstr>
      <vt:lpstr>PowerPoint Presentation</vt:lpstr>
      <vt:lpstr>Why is an RMP Necessary?</vt:lpstr>
      <vt:lpstr>Draft RMP/EIS Organization</vt:lpstr>
      <vt:lpstr>What are Alternatives?</vt:lpstr>
      <vt:lpstr>Chapter 2:  Alternatives</vt:lpstr>
      <vt:lpstr>Alternative A – No Action</vt:lpstr>
      <vt:lpstr>Alternative B</vt:lpstr>
      <vt:lpstr>Alternative C – Preferred Alternative</vt:lpstr>
      <vt:lpstr>Alternative D</vt:lpstr>
      <vt:lpstr>Alternatives Summary</vt:lpstr>
      <vt:lpstr>Chapter 3: Effects Analysis Orientation</vt:lpstr>
      <vt:lpstr>How to make Effective Comments</vt:lpstr>
      <vt:lpstr>Specific Comments</vt:lpstr>
      <vt:lpstr>How can you help us?</vt:lpstr>
      <vt:lpstr>How to submit comments</vt:lpstr>
      <vt:lpstr>Public meeting schedule</vt:lpstr>
      <vt:lpstr>Questions</vt:lpstr>
      <vt:lpstr>Process:  Where are we?</vt:lpstr>
      <vt:lpstr>Next Steps</vt:lpstr>
    </vt:vector>
  </TitlesOfParts>
  <Company>Bureau of Land Management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Hammari, Joshua</dc:creator>
  <cp:lastModifiedBy>Markstein, Amy H</cp:lastModifiedBy>
  <cp:revision>114</cp:revision>
  <dcterms:created xsi:type="dcterms:W3CDTF">2014-11-17T16:44:52Z</dcterms:created>
  <dcterms:modified xsi:type="dcterms:W3CDTF">2018-08-07T16:50:38Z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0x010100F98C04A3C3319341ACD018BD80FD86AE</vt:lpwstr>
  </property>
  <property fmtid="{D5CDD505-2E9C-101B-9397-08002B2CF9AE}" pid="3" name="_dlc_DocIdItemGuid">
    <vt:lpwstr>f52d6100-1ea1-458d-b65a-8cf1c593610f</vt:lpwstr>
  </property>
</Properties>
</file>