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3"/>
  </p:notesMasterIdLst>
  <p:sldIdLst>
    <p:sldId id="256" r:id="rId5"/>
    <p:sldId id="285" r:id="rId6"/>
    <p:sldId id="294" r:id="rId7"/>
    <p:sldId id="292" r:id="rId8"/>
    <p:sldId id="295" r:id="rId9"/>
    <p:sldId id="293" r:id="rId10"/>
    <p:sldId id="279" r:id="rId11"/>
    <p:sldId id="278" r:id="rId12"/>
  </p:sldIdLst>
  <p:sldSz cx="9144000" cy="6858000" type="screen4x3"/>
  <p:notesSz cx="6858000" cy="9144000"/>
  <p:embeddedFontLst>
    <p:embeddedFont>
      <p:font typeface="Roboto Medium" panose="02000000000000000000" pitchFamily="2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  <p:embeddedFont>
      <p:font typeface="Gill Sans MT" panose="020B0502020104020203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bbers, Anne M" initials="AE" lastIdx="1" clrIdx="0"/>
  <p:cmAuthor id="1" name="Bernier, Heather A" initials="BHA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BC64"/>
    <a:srgbClr val="93C94F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53" autoAdjust="0"/>
    <p:restoredTop sz="94660"/>
  </p:normalViewPr>
  <p:slideViewPr>
    <p:cSldViewPr>
      <p:cViewPr varScale="1">
        <p:scale>
          <a:sx n="69" d="100"/>
          <a:sy n="69" d="100"/>
        </p:scale>
        <p:origin x="165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0FC626-3E83-44CB-A121-F80CEAE3B68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31CB5CE-3E44-440C-9179-4C0C23A6037B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Gill Sans MT" panose="020B0502020104020203" pitchFamily="34" charset="0"/>
            </a:rPr>
            <a:t>Public Scoping</a:t>
          </a:r>
          <a:endParaRPr lang="en-US" dirty="0">
            <a:solidFill>
              <a:schemeClr val="tx1"/>
            </a:solidFill>
            <a:latin typeface="Gill Sans MT" panose="020B0502020104020203" pitchFamily="34" charset="0"/>
          </a:endParaRPr>
        </a:p>
      </dgm:t>
    </dgm:pt>
    <dgm:pt modelId="{AB8BB875-20B8-41EA-AFA4-A03D73A3A575}" type="parTrans" cxnId="{2F6E7CE3-ADCC-45E6-9DF3-0EDBB7FCA09F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5D37C9FC-0765-4965-954B-2D17F0AD6F32}" type="sibTrans" cxnId="{2F6E7CE3-ADCC-45E6-9DF3-0EDBB7FCA09F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B28BAC14-EA9E-4AEA-BB0B-68221EFBD6BF}">
      <dgm:prSet phldrT="[Text]"/>
      <dgm:spPr>
        <a:solidFill>
          <a:srgbClr val="33CC33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Gill Sans MT" panose="020B0502020104020203" pitchFamily="34" charset="0"/>
            </a:rPr>
            <a:t>Proposed RMP / Final EIS Released</a:t>
          </a:r>
          <a:endParaRPr lang="en-US" dirty="0">
            <a:solidFill>
              <a:schemeClr val="tx1"/>
            </a:solidFill>
            <a:latin typeface="Gill Sans MT" panose="020B0502020104020203" pitchFamily="34" charset="0"/>
          </a:endParaRPr>
        </a:p>
      </dgm:t>
    </dgm:pt>
    <dgm:pt modelId="{7F0B5C67-3815-4405-809B-6CF6F17FE777}" type="parTrans" cxnId="{56DF85C0-F3AA-43CB-BBB7-D16348D7D46D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C2A743C5-1BA2-47D0-AB5E-5DC6F2FB8EFE}" type="sibTrans" cxnId="{56DF85C0-F3AA-43CB-BBB7-D16348D7D46D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CBEF7246-8CA8-4A90-938D-F763185672E6}">
      <dgm:prSet phldrT="[Text]"/>
      <dgm:spPr>
        <a:solidFill>
          <a:srgbClr val="003300"/>
        </a:solidFill>
      </dgm:spPr>
      <dgm:t>
        <a:bodyPr/>
        <a:lstStyle/>
        <a:p>
          <a:r>
            <a:rPr lang="en-US" dirty="0" smtClean="0">
              <a:latin typeface="Gill Sans MT" panose="020B0502020104020203" pitchFamily="34" charset="0"/>
            </a:rPr>
            <a:t>Record of Decision/ Approved RMP</a:t>
          </a:r>
        </a:p>
      </dgm:t>
    </dgm:pt>
    <dgm:pt modelId="{520D4223-E07A-4763-A677-BE04319F2263}" type="parTrans" cxnId="{D1B3227C-C01C-40FD-8AAF-BF3566B5B9EA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3D343550-B08A-4AF3-942A-D9B59345A84F}" type="sibTrans" cxnId="{D1B3227C-C01C-40FD-8AAF-BF3566B5B9EA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C0925837-A352-4C46-8724-8AF8D50FECF3}">
      <dgm:prSet phldrT="[Text]"/>
      <dgm:spPr>
        <a:solidFill>
          <a:srgbClr val="99FF99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Gill Sans MT" panose="020B0502020104020203" pitchFamily="34" charset="0"/>
            </a:rPr>
            <a:t>Alternatives Development</a:t>
          </a:r>
          <a:endParaRPr lang="en-US" dirty="0">
            <a:latin typeface="Gill Sans MT" panose="020B0502020104020203" pitchFamily="34" charset="0"/>
          </a:endParaRPr>
        </a:p>
      </dgm:t>
    </dgm:pt>
    <dgm:pt modelId="{0FDE2FA7-B1D9-490B-BA39-7A7DC5A2E9E9}" type="parTrans" cxnId="{91DE65A3-6CCA-44AD-9798-5E349EF9136F}">
      <dgm:prSet/>
      <dgm:spPr/>
      <dgm:t>
        <a:bodyPr/>
        <a:lstStyle/>
        <a:p>
          <a:endParaRPr lang="en-US"/>
        </a:p>
      </dgm:t>
    </dgm:pt>
    <dgm:pt modelId="{2BB974EA-0A64-4C0A-839E-913827C26A85}" type="sibTrans" cxnId="{91DE65A3-6CCA-44AD-9798-5E349EF9136F}">
      <dgm:prSet/>
      <dgm:spPr/>
      <dgm:t>
        <a:bodyPr/>
        <a:lstStyle/>
        <a:p>
          <a:endParaRPr lang="en-US"/>
        </a:p>
      </dgm:t>
    </dgm:pt>
    <dgm:pt modelId="{22CC828D-63CA-4D08-94DC-60FE6B923C9B}">
      <dgm:prSet/>
      <dgm:spPr>
        <a:solidFill>
          <a:srgbClr val="008000"/>
        </a:solidFill>
      </dgm:spPr>
      <dgm:t>
        <a:bodyPr/>
        <a:lstStyle/>
        <a:p>
          <a:r>
            <a:rPr lang="en-US" dirty="0" smtClean="0">
              <a:latin typeface="Gill Sans MT" panose="020B0502020104020203" pitchFamily="34" charset="0"/>
            </a:rPr>
            <a:t>30-day Protest Period</a:t>
          </a:r>
          <a:endParaRPr lang="en-US" dirty="0"/>
        </a:p>
      </dgm:t>
    </dgm:pt>
    <dgm:pt modelId="{36A42DFD-FE91-4709-A3FD-3FE84E73A35A}" type="parTrans" cxnId="{F19A3A45-243B-4988-9B2E-1E0E86C5B4CB}">
      <dgm:prSet/>
      <dgm:spPr/>
      <dgm:t>
        <a:bodyPr/>
        <a:lstStyle/>
        <a:p>
          <a:endParaRPr lang="en-US"/>
        </a:p>
      </dgm:t>
    </dgm:pt>
    <dgm:pt modelId="{4ADC0F7E-FF35-48C4-9358-5A9073BCFC3A}" type="sibTrans" cxnId="{F19A3A45-243B-4988-9B2E-1E0E86C5B4CB}">
      <dgm:prSet/>
      <dgm:spPr/>
      <dgm:t>
        <a:bodyPr/>
        <a:lstStyle/>
        <a:p>
          <a:endParaRPr lang="en-US"/>
        </a:p>
      </dgm:t>
    </dgm:pt>
    <dgm:pt modelId="{0B8EE44C-C6CF-433A-9917-61E2A9B49677}">
      <dgm:prSet/>
      <dgm:spPr>
        <a:solidFill>
          <a:srgbClr val="66FF66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Gill Sans MT" panose="020B0502020104020203" pitchFamily="34" charset="0"/>
            </a:rPr>
            <a:t>Draft RMP/EIS Public Comment Period</a:t>
          </a:r>
          <a:endParaRPr lang="en-US" dirty="0">
            <a:solidFill>
              <a:schemeClr val="tx1"/>
            </a:solidFill>
            <a:latin typeface="Gill Sans MT" panose="020B0502020104020203" pitchFamily="34" charset="0"/>
          </a:endParaRPr>
        </a:p>
      </dgm:t>
    </dgm:pt>
    <dgm:pt modelId="{BC838D07-70B2-4AA7-8739-D130FDF86AB9}" type="sibTrans" cxnId="{7141CD87-7650-4F07-80DE-D652A8243723}">
      <dgm:prSet/>
      <dgm:spPr/>
      <dgm:t>
        <a:bodyPr/>
        <a:lstStyle/>
        <a:p>
          <a:endParaRPr lang="en-US"/>
        </a:p>
      </dgm:t>
    </dgm:pt>
    <dgm:pt modelId="{7A47396A-BAAA-403A-B438-ED0C0393F247}" type="parTrans" cxnId="{7141CD87-7650-4F07-80DE-D652A8243723}">
      <dgm:prSet/>
      <dgm:spPr/>
      <dgm:t>
        <a:bodyPr/>
        <a:lstStyle/>
        <a:p>
          <a:endParaRPr lang="en-US"/>
        </a:p>
      </dgm:t>
    </dgm:pt>
    <dgm:pt modelId="{F28DE111-0E17-4352-8306-F734307CEEB0}" type="pres">
      <dgm:prSet presAssocID="{7D0FC626-3E83-44CB-A121-F80CEAE3B684}" presName="CompostProcess" presStyleCnt="0">
        <dgm:presLayoutVars>
          <dgm:dir/>
          <dgm:resizeHandles val="exact"/>
        </dgm:presLayoutVars>
      </dgm:prSet>
      <dgm:spPr/>
    </dgm:pt>
    <dgm:pt modelId="{3135C8D6-A50B-41CF-9C54-760BFD360E7D}" type="pres">
      <dgm:prSet presAssocID="{7D0FC626-3E83-44CB-A121-F80CEAE3B684}" presName="arrow" presStyleLbl="bgShp" presStyleIdx="0" presStyleCnt="1"/>
      <dgm:spPr>
        <a:solidFill>
          <a:srgbClr val="6699FF"/>
        </a:solidFill>
      </dgm:spPr>
    </dgm:pt>
    <dgm:pt modelId="{0C4A5A08-BC66-4539-8A54-C90369273950}" type="pres">
      <dgm:prSet presAssocID="{7D0FC626-3E83-44CB-A121-F80CEAE3B684}" presName="linearProcess" presStyleCnt="0"/>
      <dgm:spPr/>
    </dgm:pt>
    <dgm:pt modelId="{26B16DD8-0714-40DC-BA2D-A57445120995}" type="pres">
      <dgm:prSet presAssocID="{E31CB5CE-3E44-440C-9179-4C0C23A6037B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B59F8C-C3D7-4DF4-9707-5264B01E9120}" type="pres">
      <dgm:prSet presAssocID="{5D37C9FC-0765-4965-954B-2D17F0AD6F32}" presName="sibTrans" presStyleCnt="0"/>
      <dgm:spPr/>
    </dgm:pt>
    <dgm:pt modelId="{B6E4746D-634B-449F-A98D-65FCE2646726}" type="pres">
      <dgm:prSet presAssocID="{C0925837-A352-4C46-8724-8AF8D50FECF3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48107-E946-47D0-976A-27FAD72EDA11}" type="pres">
      <dgm:prSet presAssocID="{2BB974EA-0A64-4C0A-839E-913827C26A85}" presName="sibTrans" presStyleCnt="0"/>
      <dgm:spPr/>
    </dgm:pt>
    <dgm:pt modelId="{6352E4E6-BEA0-4C5B-9605-10DB63D67F3C}" type="pres">
      <dgm:prSet presAssocID="{0B8EE44C-C6CF-433A-9917-61E2A9B49677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FE619-01E0-425F-A3F6-CCD8DB0E03AA}" type="pres">
      <dgm:prSet presAssocID="{BC838D07-70B2-4AA7-8739-D130FDF86AB9}" presName="sibTrans" presStyleCnt="0"/>
      <dgm:spPr/>
    </dgm:pt>
    <dgm:pt modelId="{0EAAD8CE-3E4E-404C-8B4B-FAEEDA43B4E9}" type="pres">
      <dgm:prSet presAssocID="{B28BAC14-EA9E-4AEA-BB0B-68221EFBD6BF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F066E-B65D-4441-B1BB-9C9FA0E02548}" type="pres">
      <dgm:prSet presAssocID="{C2A743C5-1BA2-47D0-AB5E-5DC6F2FB8EFE}" presName="sibTrans" presStyleCnt="0"/>
      <dgm:spPr/>
    </dgm:pt>
    <dgm:pt modelId="{E356C1C8-84B8-4446-9657-FB5B486234B9}" type="pres">
      <dgm:prSet presAssocID="{22CC828D-63CA-4D08-94DC-60FE6B923C9B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312117-DA84-44FE-BD02-75DA6E4D994B}" type="pres">
      <dgm:prSet presAssocID="{4ADC0F7E-FF35-48C4-9358-5A9073BCFC3A}" presName="sibTrans" presStyleCnt="0"/>
      <dgm:spPr/>
    </dgm:pt>
    <dgm:pt modelId="{0DC8E1A9-20CC-4561-9F52-4C6748340071}" type="pres">
      <dgm:prSet presAssocID="{CBEF7246-8CA8-4A90-938D-F763185672E6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6E7CE3-ADCC-45E6-9DF3-0EDBB7FCA09F}" srcId="{7D0FC626-3E83-44CB-A121-F80CEAE3B684}" destId="{E31CB5CE-3E44-440C-9179-4C0C23A6037B}" srcOrd="0" destOrd="0" parTransId="{AB8BB875-20B8-41EA-AFA4-A03D73A3A575}" sibTransId="{5D37C9FC-0765-4965-954B-2D17F0AD6F32}"/>
    <dgm:cxn modelId="{56DF85C0-F3AA-43CB-BBB7-D16348D7D46D}" srcId="{7D0FC626-3E83-44CB-A121-F80CEAE3B684}" destId="{B28BAC14-EA9E-4AEA-BB0B-68221EFBD6BF}" srcOrd="3" destOrd="0" parTransId="{7F0B5C67-3815-4405-809B-6CF6F17FE777}" sibTransId="{C2A743C5-1BA2-47D0-AB5E-5DC6F2FB8EFE}"/>
    <dgm:cxn modelId="{A85E87A4-0D41-44C4-815E-27F2DFBE0DC5}" type="presOf" srcId="{22CC828D-63CA-4D08-94DC-60FE6B923C9B}" destId="{E356C1C8-84B8-4446-9657-FB5B486234B9}" srcOrd="0" destOrd="0" presId="urn:microsoft.com/office/officeart/2005/8/layout/hProcess9"/>
    <dgm:cxn modelId="{D1B3227C-C01C-40FD-8AAF-BF3566B5B9EA}" srcId="{7D0FC626-3E83-44CB-A121-F80CEAE3B684}" destId="{CBEF7246-8CA8-4A90-938D-F763185672E6}" srcOrd="5" destOrd="0" parTransId="{520D4223-E07A-4763-A677-BE04319F2263}" sibTransId="{3D343550-B08A-4AF3-942A-D9B59345A84F}"/>
    <dgm:cxn modelId="{00D7D1AA-66A6-4639-BB3A-52C5C2FBD0E2}" type="presOf" srcId="{7D0FC626-3E83-44CB-A121-F80CEAE3B684}" destId="{F28DE111-0E17-4352-8306-F734307CEEB0}" srcOrd="0" destOrd="0" presId="urn:microsoft.com/office/officeart/2005/8/layout/hProcess9"/>
    <dgm:cxn modelId="{01E3E988-87A3-47C2-AB58-93EEC16BADC8}" type="presOf" srcId="{B28BAC14-EA9E-4AEA-BB0B-68221EFBD6BF}" destId="{0EAAD8CE-3E4E-404C-8B4B-FAEEDA43B4E9}" srcOrd="0" destOrd="0" presId="urn:microsoft.com/office/officeart/2005/8/layout/hProcess9"/>
    <dgm:cxn modelId="{50B13B40-1B82-482D-9380-282A33358E66}" type="presOf" srcId="{C0925837-A352-4C46-8724-8AF8D50FECF3}" destId="{B6E4746D-634B-449F-A98D-65FCE2646726}" srcOrd="0" destOrd="0" presId="urn:microsoft.com/office/officeart/2005/8/layout/hProcess9"/>
    <dgm:cxn modelId="{F19A3A45-243B-4988-9B2E-1E0E86C5B4CB}" srcId="{7D0FC626-3E83-44CB-A121-F80CEAE3B684}" destId="{22CC828D-63CA-4D08-94DC-60FE6B923C9B}" srcOrd="4" destOrd="0" parTransId="{36A42DFD-FE91-4709-A3FD-3FE84E73A35A}" sibTransId="{4ADC0F7E-FF35-48C4-9358-5A9073BCFC3A}"/>
    <dgm:cxn modelId="{7141CD87-7650-4F07-80DE-D652A8243723}" srcId="{7D0FC626-3E83-44CB-A121-F80CEAE3B684}" destId="{0B8EE44C-C6CF-433A-9917-61E2A9B49677}" srcOrd="2" destOrd="0" parTransId="{7A47396A-BAAA-403A-B438-ED0C0393F247}" sibTransId="{BC838D07-70B2-4AA7-8739-D130FDF86AB9}"/>
    <dgm:cxn modelId="{2E345613-E09D-469E-9418-02BE2C52B9BF}" type="presOf" srcId="{CBEF7246-8CA8-4A90-938D-F763185672E6}" destId="{0DC8E1A9-20CC-4561-9F52-4C6748340071}" srcOrd="0" destOrd="0" presId="urn:microsoft.com/office/officeart/2005/8/layout/hProcess9"/>
    <dgm:cxn modelId="{F8F0933C-EE25-4197-BAF3-BD4B5741B9C4}" type="presOf" srcId="{E31CB5CE-3E44-440C-9179-4C0C23A6037B}" destId="{26B16DD8-0714-40DC-BA2D-A57445120995}" srcOrd="0" destOrd="0" presId="urn:microsoft.com/office/officeart/2005/8/layout/hProcess9"/>
    <dgm:cxn modelId="{91DE65A3-6CCA-44AD-9798-5E349EF9136F}" srcId="{7D0FC626-3E83-44CB-A121-F80CEAE3B684}" destId="{C0925837-A352-4C46-8724-8AF8D50FECF3}" srcOrd="1" destOrd="0" parTransId="{0FDE2FA7-B1D9-490B-BA39-7A7DC5A2E9E9}" sibTransId="{2BB974EA-0A64-4C0A-839E-913827C26A85}"/>
    <dgm:cxn modelId="{DB62C294-26CD-4C39-80D3-0B3B0F944F08}" type="presOf" srcId="{0B8EE44C-C6CF-433A-9917-61E2A9B49677}" destId="{6352E4E6-BEA0-4C5B-9605-10DB63D67F3C}" srcOrd="0" destOrd="0" presId="urn:microsoft.com/office/officeart/2005/8/layout/hProcess9"/>
    <dgm:cxn modelId="{0B1187D1-8D6D-47CB-8470-067C3BDE2DE7}" type="presParOf" srcId="{F28DE111-0E17-4352-8306-F734307CEEB0}" destId="{3135C8D6-A50B-41CF-9C54-760BFD360E7D}" srcOrd="0" destOrd="0" presId="urn:microsoft.com/office/officeart/2005/8/layout/hProcess9"/>
    <dgm:cxn modelId="{7C6B3F7A-1912-4F7A-AD26-5BF634C0D4E1}" type="presParOf" srcId="{F28DE111-0E17-4352-8306-F734307CEEB0}" destId="{0C4A5A08-BC66-4539-8A54-C90369273950}" srcOrd="1" destOrd="0" presId="urn:microsoft.com/office/officeart/2005/8/layout/hProcess9"/>
    <dgm:cxn modelId="{A64C7328-E9FB-472F-87AF-9846FE65121B}" type="presParOf" srcId="{0C4A5A08-BC66-4539-8A54-C90369273950}" destId="{26B16DD8-0714-40DC-BA2D-A57445120995}" srcOrd="0" destOrd="0" presId="urn:microsoft.com/office/officeart/2005/8/layout/hProcess9"/>
    <dgm:cxn modelId="{6D352F42-6F6A-4159-BE8B-30D0A38D7E07}" type="presParOf" srcId="{0C4A5A08-BC66-4539-8A54-C90369273950}" destId="{12B59F8C-C3D7-4DF4-9707-5264B01E9120}" srcOrd="1" destOrd="0" presId="urn:microsoft.com/office/officeart/2005/8/layout/hProcess9"/>
    <dgm:cxn modelId="{88F9D897-C7CC-4ECC-A4B9-9511A460BB3D}" type="presParOf" srcId="{0C4A5A08-BC66-4539-8A54-C90369273950}" destId="{B6E4746D-634B-449F-A98D-65FCE2646726}" srcOrd="2" destOrd="0" presId="urn:microsoft.com/office/officeart/2005/8/layout/hProcess9"/>
    <dgm:cxn modelId="{79E19FBC-EB36-4339-94F9-646E68343CE8}" type="presParOf" srcId="{0C4A5A08-BC66-4539-8A54-C90369273950}" destId="{AE848107-E946-47D0-976A-27FAD72EDA11}" srcOrd="3" destOrd="0" presId="urn:microsoft.com/office/officeart/2005/8/layout/hProcess9"/>
    <dgm:cxn modelId="{BFCB8701-D0C5-4998-B2F3-3E872D867A06}" type="presParOf" srcId="{0C4A5A08-BC66-4539-8A54-C90369273950}" destId="{6352E4E6-BEA0-4C5B-9605-10DB63D67F3C}" srcOrd="4" destOrd="0" presId="urn:microsoft.com/office/officeart/2005/8/layout/hProcess9"/>
    <dgm:cxn modelId="{42F4C750-3D50-409E-AF28-00A9798B0FB4}" type="presParOf" srcId="{0C4A5A08-BC66-4539-8A54-C90369273950}" destId="{CD8FE619-01E0-425F-A3F6-CCD8DB0E03AA}" srcOrd="5" destOrd="0" presId="urn:microsoft.com/office/officeart/2005/8/layout/hProcess9"/>
    <dgm:cxn modelId="{1E030376-964B-45F5-81C6-310250BEA046}" type="presParOf" srcId="{0C4A5A08-BC66-4539-8A54-C90369273950}" destId="{0EAAD8CE-3E4E-404C-8B4B-FAEEDA43B4E9}" srcOrd="6" destOrd="0" presId="urn:microsoft.com/office/officeart/2005/8/layout/hProcess9"/>
    <dgm:cxn modelId="{DDEBA1ED-89D5-40DF-8F44-E22FD5A7B277}" type="presParOf" srcId="{0C4A5A08-BC66-4539-8A54-C90369273950}" destId="{985F066E-B65D-4441-B1BB-9C9FA0E02548}" srcOrd="7" destOrd="0" presId="urn:microsoft.com/office/officeart/2005/8/layout/hProcess9"/>
    <dgm:cxn modelId="{5FE709F1-A61F-401B-AF1E-A44F989A60B5}" type="presParOf" srcId="{0C4A5A08-BC66-4539-8A54-C90369273950}" destId="{E356C1C8-84B8-4446-9657-FB5B486234B9}" srcOrd="8" destOrd="0" presId="urn:microsoft.com/office/officeart/2005/8/layout/hProcess9"/>
    <dgm:cxn modelId="{E6FD1FCF-B61C-422A-AFB7-F5F5F2B4202F}" type="presParOf" srcId="{0C4A5A08-BC66-4539-8A54-C90369273950}" destId="{AD312117-DA84-44FE-BD02-75DA6E4D994B}" srcOrd="9" destOrd="0" presId="urn:microsoft.com/office/officeart/2005/8/layout/hProcess9"/>
    <dgm:cxn modelId="{3C79A488-CDF5-40A2-B719-B5AB8A183DD0}" type="presParOf" srcId="{0C4A5A08-BC66-4539-8A54-C90369273950}" destId="{0DC8E1A9-20CC-4561-9F52-4C6748340071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5C8D6-A50B-41CF-9C54-760BFD360E7D}">
      <dsp:nvSpPr>
        <dsp:cNvPr id="0" name=""/>
        <dsp:cNvSpPr/>
      </dsp:nvSpPr>
      <dsp:spPr>
        <a:xfrm>
          <a:off x="623512" y="0"/>
          <a:ext cx="7066480" cy="3512660"/>
        </a:xfrm>
        <a:prstGeom prst="rightArrow">
          <a:avLst/>
        </a:prstGeom>
        <a:solidFill>
          <a:srgbClr val="6699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16DD8-0714-40DC-BA2D-A57445120995}">
      <dsp:nvSpPr>
        <dsp:cNvPr id="0" name=""/>
        <dsp:cNvSpPr/>
      </dsp:nvSpPr>
      <dsp:spPr>
        <a:xfrm>
          <a:off x="2283" y="1053797"/>
          <a:ext cx="1329430" cy="1405064"/>
        </a:xfrm>
        <a:prstGeom prst="roundRect">
          <a:avLst/>
        </a:prstGeom>
        <a:solidFill>
          <a:srgbClr val="CC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  <a:latin typeface="Gill Sans MT" panose="020B0502020104020203" pitchFamily="34" charset="0"/>
            </a:rPr>
            <a:t>Public Scoping</a:t>
          </a:r>
          <a:endParaRPr lang="en-US" sz="1500" kern="1200" dirty="0">
            <a:solidFill>
              <a:schemeClr val="tx1"/>
            </a:solidFill>
            <a:latin typeface="Gill Sans MT" panose="020B0502020104020203" pitchFamily="34" charset="0"/>
          </a:endParaRPr>
        </a:p>
      </dsp:txBody>
      <dsp:txXfrm>
        <a:off x="67180" y="1118694"/>
        <a:ext cx="1199636" cy="1275270"/>
      </dsp:txXfrm>
    </dsp:sp>
    <dsp:sp modelId="{B6E4746D-634B-449F-A98D-65FCE2646726}">
      <dsp:nvSpPr>
        <dsp:cNvPr id="0" name=""/>
        <dsp:cNvSpPr/>
      </dsp:nvSpPr>
      <dsp:spPr>
        <a:xfrm>
          <a:off x="1398185" y="1053797"/>
          <a:ext cx="1329430" cy="1405064"/>
        </a:xfrm>
        <a:prstGeom prst="roundRect">
          <a:avLst/>
        </a:prstGeom>
        <a:solidFill>
          <a:srgbClr val="99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  <a:latin typeface="Gill Sans MT" panose="020B0502020104020203" pitchFamily="34" charset="0"/>
            </a:rPr>
            <a:t>Alternatives Development</a:t>
          </a:r>
          <a:endParaRPr lang="en-US" sz="1500" kern="1200" dirty="0">
            <a:latin typeface="Gill Sans MT" panose="020B0502020104020203" pitchFamily="34" charset="0"/>
          </a:endParaRPr>
        </a:p>
      </dsp:txBody>
      <dsp:txXfrm>
        <a:off x="1463082" y="1118694"/>
        <a:ext cx="1199636" cy="1275270"/>
      </dsp:txXfrm>
    </dsp:sp>
    <dsp:sp modelId="{6352E4E6-BEA0-4C5B-9605-10DB63D67F3C}">
      <dsp:nvSpPr>
        <dsp:cNvPr id="0" name=""/>
        <dsp:cNvSpPr/>
      </dsp:nvSpPr>
      <dsp:spPr>
        <a:xfrm>
          <a:off x="2794086" y="1053797"/>
          <a:ext cx="1329430" cy="1405064"/>
        </a:xfrm>
        <a:prstGeom prst="roundRect">
          <a:avLst/>
        </a:prstGeom>
        <a:solidFill>
          <a:srgbClr val="66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  <a:latin typeface="Gill Sans MT" panose="020B0502020104020203" pitchFamily="34" charset="0"/>
            </a:rPr>
            <a:t>Draft RMP/EIS Public Comment Period</a:t>
          </a:r>
          <a:endParaRPr lang="en-US" sz="1500" kern="1200" dirty="0">
            <a:solidFill>
              <a:schemeClr val="tx1"/>
            </a:solidFill>
            <a:latin typeface="Gill Sans MT" panose="020B0502020104020203" pitchFamily="34" charset="0"/>
          </a:endParaRPr>
        </a:p>
      </dsp:txBody>
      <dsp:txXfrm>
        <a:off x="2858983" y="1118694"/>
        <a:ext cx="1199636" cy="1275270"/>
      </dsp:txXfrm>
    </dsp:sp>
    <dsp:sp modelId="{0EAAD8CE-3E4E-404C-8B4B-FAEEDA43B4E9}">
      <dsp:nvSpPr>
        <dsp:cNvPr id="0" name=""/>
        <dsp:cNvSpPr/>
      </dsp:nvSpPr>
      <dsp:spPr>
        <a:xfrm>
          <a:off x="4189988" y="1053797"/>
          <a:ext cx="1329430" cy="1405064"/>
        </a:xfrm>
        <a:prstGeom prst="roundRect">
          <a:avLst/>
        </a:prstGeom>
        <a:solidFill>
          <a:srgbClr val="33CC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  <a:latin typeface="Gill Sans MT" panose="020B0502020104020203" pitchFamily="34" charset="0"/>
            </a:rPr>
            <a:t>Proposed RMP / Final EIS Released</a:t>
          </a:r>
          <a:endParaRPr lang="en-US" sz="1500" kern="1200" dirty="0">
            <a:solidFill>
              <a:schemeClr val="tx1"/>
            </a:solidFill>
            <a:latin typeface="Gill Sans MT" panose="020B0502020104020203" pitchFamily="34" charset="0"/>
          </a:endParaRPr>
        </a:p>
      </dsp:txBody>
      <dsp:txXfrm>
        <a:off x="4254885" y="1118694"/>
        <a:ext cx="1199636" cy="1275270"/>
      </dsp:txXfrm>
    </dsp:sp>
    <dsp:sp modelId="{E356C1C8-84B8-4446-9657-FB5B486234B9}">
      <dsp:nvSpPr>
        <dsp:cNvPr id="0" name=""/>
        <dsp:cNvSpPr/>
      </dsp:nvSpPr>
      <dsp:spPr>
        <a:xfrm>
          <a:off x="5585890" y="1053797"/>
          <a:ext cx="1329430" cy="1405064"/>
        </a:xfrm>
        <a:prstGeom prst="roundRect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Gill Sans MT" panose="020B0502020104020203" pitchFamily="34" charset="0"/>
            </a:rPr>
            <a:t>30-day Protest Period</a:t>
          </a:r>
          <a:endParaRPr lang="en-US" sz="1500" kern="1200" dirty="0"/>
        </a:p>
      </dsp:txBody>
      <dsp:txXfrm>
        <a:off x="5650787" y="1118694"/>
        <a:ext cx="1199636" cy="1275270"/>
      </dsp:txXfrm>
    </dsp:sp>
    <dsp:sp modelId="{0DC8E1A9-20CC-4561-9F52-4C6748340071}">
      <dsp:nvSpPr>
        <dsp:cNvPr id="0" name=""/>
        <dsp:cNvSpPr/>
      </dsp:nvSpPr>
      <dsp:spPr>
        <a:xfrm>
          <a:off x="6981792" y="1053797"/>
          <a:ext cx="1329430" cy="1405064"/>
        </a:xfrm>
        <a:prstGeom prst="roundRect">
          <a:avLst/>
        </a:prstGeom>
        <a:solidFill>
          <a:srgbClr val="00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Gill Sans MT" panose="020B0502020104020203" pitchFamily="34" charset="0"/>
            </a:rPr>
            <a:t>Record of Decision/ Approved RMP</a:t>
          </a:r>
        </a:p>
      </dsp:txBody>
      <dsp:txXfrm>
        <a:off x="7046689" y="1118694"/>
        <a:ext cx="1199636" cy="1275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F5ED6-3BAD-42A4-BA2D-2D0D6F951E88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796E7-57C5-4C5A-A26A-02559B1D0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4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796E7-57C5-4C5A-A26A-02559B1D08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84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the ROD is signed is when the BLM focuses</a:t>
            </a:r>
            <a:r>
              <a:rPr lang="en-US" baseline="0" dirty="0" smtClean="0"/>
              <a:t> on implementation, such as Travel Management Plans and again engages the public.</a:t>
            </a:r>
          </a:p>
          <a:p>
            <a:r>
              <a:rPr lang="en-US" baseline="0" dirty="0" smtClean="0"/>
              <a:t>Which ends on September 27</a:t>
            </a:r>
            <a:r>
              <a:rPr lang="en-US" baseline="30000" dirty="0" smtClean="0"/>
              <a:t>th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Explain that you establish standing by submitting comments during this public comment period if you want to file a protest.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796E7-57C5-4C5A-A26A-02559B1D08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90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Turn</a:t>
            </a:r>
            <a:r>
              <a:rPr lang="en-US" baseline="0" dirty="0" smtClean="0"/>
              <a:t> over to the facilitator for the Q &amp; A session.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796E7-57C5-4C5A-A26A-02559B1D08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1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8322-B5E2-4E7B-A75C-6078530B1C0B}" type="datetime1">
              <a:rPr lang="en-CA" smtClean="0"/>
              <a:t>2019-05-07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527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BF57-4400-480C-B034-E0962890B42F}" type="datetime1">
              <a:rPr lang="en-CA" smtClean="0"/>
              <a:t>2019-05-07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6055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7CC7-9260-4839-99FB-BE99236B50A1}" type="datetime1">
              <a:rPr lang="en-CA" smtClean="0"/>
              <a:t>2019-05-07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2168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9027-6F84-43CB-80D0-7EF4034A515F}" type="datetime1">
              <a:rPr lang="en-CA" smtClean="0"/>
              <a:t>2019-05-07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9298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803"/>
            <a:ext cx="8229600" cy="1143000"/>
          </a:xfr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9EBE-1F26-4B86-82A6-A9191830F79D}" type="datetime1">
              <a:rPr lang="en-CA" smtClean="0"/>
              <a:t>2019-05-07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36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C0B9-C0DC-4D05-8F83-53D2794A797F}" type="datetime1">
              <a:rPr lang="en-CA" smtClean="0"/>
              <a:t>2019-05-07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722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102D-A6EA-4724-B6F2-39AD7ADB8C6B}" type="datetime1">
              <a:rPr lang="en-CA" smtClean="0"/>
              <a:t>2019-05-07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75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F535-F6A7-44FB-AF08-1B6B144C14EE}" type="datetime1">
              <a:rPr lang="en-CA" smtClean="0"/>
              <a:t>2019-05-07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4140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C816-7732-4D7F-A4D7-DB21CA388F15}" type="datetime1">
              <a:rPr lang="en-CA" smtClean="0"/>
              <a:t>2019-05-07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564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5319-A7FF-4307-AA74-9BC6D80EDB1C}" type="datetime1">
              <a:rPr lang="en-CA" smtClean="0"/>
              <a:t>2019-05-07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361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33EA-8D06-4D9A-BD1F-61A9F3D84059}" type="datetime1">
              <a:rPr lang="en-CA" smtClean="0"/>
              <a:t>2019-05-07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9735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F15B-72F3-45E6-B614-632B6D4A78B8}" type="datetime1">
              <a:rPr lang="en-CA" smtClean="0"/>
              <a:t>2019-05-07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045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7EB66-ED3A-4EBF-803D-C3E39F19B7CB}" type="datetime1">
              <a:rPr lang="en-CA" smtClean="0"/>
              <a:t>2019-05-07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1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go.usa.gov/xUYj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931367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chemeClr val="bg1"/>
                </a:solidFill>
                <a:latin typeface="Gill Sans MT" panose="020B0502020104020203" pitchFamily="34" charset="0"/>
                <a:ea typeface="Roboto" panose="02000000000000000000" pitchFamily="2" charset="0"/>
              </a:rPr>
              <a:t>San Pedro Riparian National Conservation Area</a:t>
            </a:r>
            <a:endParaRPr lang="en-CA" sz="2800" b="1" dirty="0">
              <a:solidFill>
                <a:schemeClr val="bg1"/>
              </a:solidFill>
              <a:latin typeface="Gill Sans MT" panose="020B0502020104020203" pitchFamily="34" charset="0"/>
              <a:ea typeface="Roboto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2060848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Supporting Text</a:t>
            </a:r>
            <a:endParaRPr lang="en-CA" sz="20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547500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Gill Sans MT" panose="020B0502020104020203" pitchFamily="34" charset="0"/>
                <a:ea typeface="Roboto" panose="02000000000000000000" pitchFamily="2" charset="0"/>
              </a:rPr>
              <a:t>Proposed Resource Management Plan/Final Environmental Impact Statement</a:t>
            </a:r>
            <a:endParaRPr lang="en-CA" sz="1600" dirty="0">
              <a:solidFill>
                <a:schemeClr val="bg1"/>
              </a:solidFill>
              <a:latin typeface="Gill Sans MT" panose="020B0502020104020203" pitchFamily="34" charset="0"/>
              <a:ea typeface="Roboto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9288" y="870167"/>
            <a:ext cx="8712000" cy="61200"/>
          </a:xfrm>
          <a:prstGeom prst="rect">
            <a:avLst/>
          </a:prstGeom>
          <a:solidFill>
            <a:srgbClr val="ADB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99CC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9288" y="1889649"/>
            <a:ext cx="8712000" cy="61200"/>
          </a:xfrm>
          <a:prstGeom prst="rect">
            <a:avLst/>
          </a:prstGeom>
          <a:solidFill>
            <a:srgbClr val="ADB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4144"/>
          <a:stretch/>
        </p:blipFill>
        <p:spPr>
          <a:xfrm>
            <a:off x="13288" y="2074895"/>
            <a:ext cx="9144000" cy="48104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0" y="325106"/>
            <a:ext cx="1079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  <a:ea typeface="Roboto" panose="02000000000000000000" pitchFamily="2" charset="0"/>
              </a:rPr>
              <a:t>May 2019</a:t>
            </a:r>
            <a:endParaRPr lang="en-US" dirty="0">
              <a:solidFill>
                <a:schemeClr val="bg1"/>
              </a:solidFill>
              <a:latin typeface="Gill Sans MT" panose="020B0502020104020203" pitchFamily="34" charset="0"/>
              <a:ea typeface="Roboto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861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Process:  Where are we?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0959201"/>
              </p:ext>
            </p:extLst>
          </p:nvPr>
        </p:nvGraphicFramePr>
        <p:xfrm>
          <a:off x="323528" y="2362016"/>
          <a:ext cx="8313506" cy="3512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0681" y="4974267"/>
            <a:ext cx="9047823" cy="830997"/>
            <a:chOff x="0" y="4305089"/>
            <a:chExt cx="9047823" cy="830997"/>
          </a:xfrm>
        </p:grpSpPr>
        <p:sp>
          <p:nvSpPr>
            <p:cNvPr id="7" name="TextBox 9"/>
            <p:cNvSpPr txBox="1"/>
            <p:nvPr/>
          </p:nvSpPr>
          <p:spPr>
            <a:xfrm>
              <a:off x="4151279" y="4322889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1200" dirty="0" smtClean="0">
                  <a:solidFill>
                    <a:srgbClr val="000000"/>
                  </a:solidFill>
                  <a:effectLst/>
                  <a:latin typeface="Gill Sans MT"/>
                  <a:ea typeface="Times New Roman"/>
                  <a:cs typeface="Times New Roman"/>
                </a:rPr>
                <a:t>April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Gill Sans MT"/>
                  <a:ea typeface="Times New Roman"/>
                  <a:cs typeface="Times New Roman"/>
                </a:rPr>
                <a:t>2019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0" y="4305089"/>
              <a:ext cx="9047823" cy="830997"/>
              <a:chOff x="0" y="3724900"/>
              <a:chExt cx="9047823" cy="830997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371600" y="3724900"/>
                <a:ext cx="1905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kern="1200" dirty="0">
                    <a:solidFill>
                      <a:srgbClr val="000000"/>
                    </a:solidFill>
                    <a:effectLst/>
                    <a:latin typeface="Gill Sans MT"/>
                    <a:ea typeface="Times New Roman"/>
                    <a:cs typeface="Times New Roman"/>
                  </a:rPr>
                  <a:t>Dec 2013 - </a:t>
                </a:r>
                <a:endParaRPr lang="en-US" sz="1200" dirty="0">
                  <a:effectLst/>
                  <a:latin typeface="Times New Roman"/>
                  <a:ea typeface="Times New Roman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kern="1200" dirty="0" smtClean="0">
                    <a:solidFill>
                      <a:srgbClr val="000000"/>
                    </a:solidFill>
                    <a:effectLst/>
                    <a:latin typeface="Gill Sans MT"/>
                    <a:ea typeface="Times New Roman"/>
                    <a:cs typeface="Times New Roman"/>
                  </a:rPr>
                  <a:t>Fall</a:t>
                </a:r>
                <a:endParaRPr lang="en-US" sz="1200" dirty="0">
                  <a:effectLst/>
                  <a:latin typeface="Times New Roman"/>
                  <a:ea typeface="Times New Roman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kern="1200" dirty="0">
                    <a:solidFill>
                      <a:srgbClr val="000000"/>
                    </a:solidFill>
                    <a:effectLst/>
                    <a:latin typeface="Gill Sans MT"/>
                    <a:ea typeface="Times New Roman"/>
                    <a:cs typeface="Times New Roman"/>
                  </a:rPr>
                  <a:t> </a:t>
                </a:r>
                <a:r>
                  <a:rPr lang="en-US" sz="1600" kern="1200" dirty="0" smtClean="0">
                    <a:solidFill>
                      <a:srgbClr val="000000"/>
                    </a:solidFill>
                    <a:effectLst/>
                    <a:latin typeface="Gill Sans MT"/>
                    <a:ea typeface="Times New Roman"/>
                    <a:cs typeface="Times New Roman"/>
                  </a:rPr>
                  <a:t>2017</a:t>
                </a:r>
                <a:endParaRPr lang="en-US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1" name="TextBox 9"/>
              <p:cNvSpPr txBox="1"/>
              <p:nvPr/>
            </p:nvSpPr>
            <p:spPr>
              <a:xfrm>
                <a:off x="2707661" y="3733800"/>
                <a:ext cx="216913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kern="1200" dirty="0" smtClean="0">
                    <a:solidFill>
                      <a:srgbClr val="000000"/>
                    </a:solidFill>
                    <a:effectLst/>
                    <a:latin typeface="Gill Sans MT"/>
                    <a:ea typeface="Times New Roman"/>
                    <a:cs typeface="Times New Roman"/>
                  </a:rPr>
                  <a:t>June 29 – Sept. 27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smtClean="0">
                    <a:solidFill>
                      <a:srgbClr val="000000"/>
                    </a:solidFill>
                    <a:latin typeface="Gill Sans MT"/>
                    <a:ea typeface="Times New Roman"/>
                    <a:cs typeface="Times New Roman"/>
                  </a:rPr>
                  <a:t>2018</a:t>
                </a:r>
                <a:endParaRPr lang="en-US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2" name="TextBox 9"/>
              <p:cNvSpPr txBox="1"/>
              <p:nvPr/>
            </p:nvSpPr>
            <p:spPr>
              <a:xfrm>
                <a:off x="6878684" y="3724900"/>
                <a:ext cx="216913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smtClean="0">
                    <a:solidFill>
                      <a:srgbClr val="000000"/>
                    </a:solidFill>
                    <a:latin typeface="Gill Sans MT"/>
                    <a:ea typeface="Times New Roman"/>
                    <a:cs typeface="Times New Roman"/>
                  </a:rPr>
                  <a:t>July 2019</a:t>
                </a:r>
                <a:endParaRPr lang="en-US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3" name="TextBox 9"/>
              <p:cNvSpPr txBox="1"/>
              <p:nvPr/>
            </p:nvSpPr>
            <p:spPr>
              <a:xfrm>
                <a:off x="0" y="3733800"/>
                <a:ext cx="2169139" cy="791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kern="1200" dirty="0">
                    <a:solidFill>
                      <a:srgbClr val="000000"/>
                    </a:solidFill>
                    <a:effectLst/>
                    <a:latin typeface="Gill Sans MT"/>
                    <a:ea typeface="Times New Roman"/>
                    <a:cs typeface="Times New Roman"/>
                  </a:rPr>
                  <a:t>April 2013 – </a:t>
                </a:r>
                <a:endParaRPr lang="en-US" sz="1200" dirty="0">
                  <a:effectLst/>
                  <a:latin typeface="Times New Roman"/>
                  <a:ea typeface="Times New Roman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kern="1200" dirty="0">
                    <a:solidFill>
                      <a:srgbClr val="000000"/>
                    </a:solidFill>
                    <a:effectLst/>
                    <a:latin typeface="Gill Sans MT"/>
                    <a:ea typeface="Times New Roman"/>
                    <a:cs typeface="Times New Roman"/>
                  </a:rPr>
                  <a:t>Dec 2013</a:t>
                </a:r>
                <a:endParaRPr lang="en-US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</p:grpSp>
      <p:sp>
        <p:nvSpPr>
          <p:cNvPr id="14" name="Down Arrow 13"/>
          <p:cNvSpPr/>
          <p:nvPr/>
        </p:nvSpPr>
        <p:spPr>
          <a:xfrm>
            <a:off x="6404043" y="2471976"/>
            <a:ext cx="383214" cy="64313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" name="TextBox 8"/>
          <p:cNvSpPr txBox="1"/>
          <p:nvPr/>
        </p:nvSpPr>
        <p:spPr>
          <a:xfrm>
            <a:off x="5608178" y="2056161"/>
            <a:ext cx="1890043" cy="501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Gill Sans MT"/>
                <a:ea typeface="Times New Roman"/>
                <a:cs typeface="Times New Roman"/>
              </a:rPr>
              <a:t>We are here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2</a:t>
            </a:fld>
            <a:endParaRPr lang="en-CA"/>
          </a:p>
        </p:txBody>
      </p:sp>
      <p:sp>
        <p:nvSpPr>
          <p:cNvPr id="16" name="TextBox 9"/>
          <p:cNvSpPr txBox="1"/>
          <p:nvPr/>
        </p:nvSpPr>
        <p:spPr>
          <a:xfrm>
            <a:off x="5580112" y="5001962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 smtClean="0">
                <a:solidFill>
                  <a:srgbClr val="000000"/>
                </a:solidFill>
                <a:effectLst/>
                <a:latin typeface="Gill Sans MT"/>
                <a:ea typeface="Times New Roman"/>
                <a:cs typeface="Times New Roman"/>
              </a:rPr>
              <a:t>April 26 – May 28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Gill Sans MT"/>
                <a:ea typeface="Times New Roman"/>
                <a:cs typeface="Times New Roman"/>
              </a:rPr>
              <a:t>2019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834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public comments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1,000 unique </a:t>
            </a:r>
            <a:r>
              <a:rPr lang="en-US" dirty="0" smtClean="0"/>
              <a:t>comments</a:t>
            </a:r>
          </a:p>
          <a:p>
            <a:r>
              <a:rPr lang="en-US" dirty="0" smtClean="0"/>
              <a:t>Summarized in Appendix V</a:t>
            </a:r>
            <a:endParaRPr lang="en-US" dirty="0"/>
          </a:p>
          <a:p>
            <a:pPr lvl="1"/>
            <a:r>
              <a:rPr lang="en-US" dirty="0"/>
              <a:t>Livestock grazing</a:t>
            </a:r>
          </a:p>
          <a:p>
            <a:pPr lvl="2"/>
            <a:r>
              <a:rPr lang="en-US" dirty="0"/>
              <a:t>Compliance with enabling legislation</a:t>
            </a:r>
          </a:p>
          <a:p>
            <a:pPr lvl="1"/>
            <a:r>
              <a:rPr lang="en-US" dirty="0"/>
              <a:t>Hunting</a:t>
            </a:r>
          </a:p>
          <a:p>
            <a:pPr lvl="2"/>
            <a:r>
              <a:rPr lang="en-US" dirty="0"/>
              <a:t>Public safety at high use visitor sites</a:t>
            </a:r>
          </a:p>
          <a:p>
            <a:pPr lvl="1"/>
            <a:r>
              <a:rPr lang="en-US" dirty="0"/>
              <a:t>Climate change</a:t>
            </a:r>
          </a:p>
          <a:p>
            <a:pPr lvl="2"/>
            <a:r>
              <a:rPr lang="en-US" dirty="0"/>
              <a:t>Lacking information on impacts to SPRNCA resources</a:t>
            </a:r>
          </a:p>
          <a:p>
            <a:pPr lvl="1"/>
            <a:r>
              <a:rPr lang="en-US" dirty="0" smtClean="0"/>
              <a:t>Concerns about water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3</a:t>
            </a:fld>
            <a:endParaRPr lang="en-CA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4" r="2750"/>
          <a:stretch/>
        </p:blipFill>
        <p:spPr>
          <a:xfrm>
            <a:off x="4716016" y="2138574"/>
            <a:ext cx="4197528" cy="3496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1274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" r="25864" b="22717"/>
          <a:stretch/>
        </p:blipFill>
        <p:spPr>
          <a:xfrm>
            <a:off x="-24680" y="556744"/>
            <a:ext cx="9133184" cy="64006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Changes from Draft to Proposed/Final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5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/>
              <a:t>A modified version of Alternative C (Alternative C with the livestock grazing allocation from Alternative A</a:t>
            </a:r>
            <a:r>
              <a:rPr lang="en-US" dirty="0" smtClean="0"/>
              <a:t>)</a:t>
            </a:r>
          </a:p>
          <a:p>
            <a:r>
              <a:rPr lang="en-US" dirty="0" smtClean="0"/>
              <a:t>Allocate leased livestock grazing on existing allotments (~7,000 acres)</a:t>
            </a:r>
          </a:p>
          <a:p>
            <a:pPr lvl="1"/>
            <a:r>
              <a:rPr lang="en-US" dirty="0" smtClean="0"/>
              <a:t>Collaborative adaptive management approach in implementation</a:t>
            </a:r>
          </a:p>
          <a:p>
            <a:r>
              <a:rPr lang="en-US" dirty="0" smtClean="0"/>
              <a:t>Area around the San Pedro house would not be available for hunting with firearms </a:t>
            </a:r>
          </a:p>
          <a:p>
            <a:r>
              <a:rPr lang="en-US" dirty="0"/>
              <a:t>Updated climate change analysis with temperature and precipitation trend data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6379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5</a:t>
            </a:fld>
            <a:endParaRPr lang="en-CA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4" r="5555" b="4312"/>
          <a:stretch/>
        </p:blipFill>
        <p:spPr>
          <a:xfrm>
            <a:off x="2339752" y="391787"/>
            <a:ext cx="5184576" cy="6480720"/>
          </a:xfrm>
        </p:spPr>
      </p:pic>
    </p:spTree>
    <p:extLst>
      <p:ext uri="{BB962C8B-B14F-4D97-AF65-F5344CB8AC3E}">
        <p14:creationId xmlns:p14="http://schemas.microsoft.com/office/powerpoint/2010/main" val="1261839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is a protest period different from a comment period?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915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Must have standing to submit a protest</a:t>
            </a:r>
          </a:p>
          <a:p>
            <a:r>
              <a:rPr lang="en-US" dirty="0" smtClean="0"/>
              <a:t>Governed by BLM planning regulations</a:t>
            </a:r>
          </a:p>
          <a:p>
            <a:pPr lvl="1"/>
            <a:r>
              <a:rPr lang="en-US" dirty="0" smtClean="0"/>
              <a:t>Must submit in writing to BLM WO office</a:t>
            </a:r>
          </a:p>
          <a:p>
            <a:pPr lvl="1"/>
            <a:r>
              <a:rPr lang="en-US" dirty="0" smtClean="0"/>
              <a:t>Or electronically through </a:t>
            </a:r>
            <a:r>
              <a:rPr lang="en-US" dirty="0" err="1" smtClean="0"/>
              <a:t>ePlanning</a:t>
            </a:r>
            <a:endParaRPr lang="en-US" dirty="0" smtClean="0"/>
          </a:p>
          <a:p>
            <a:r>
              <a:rPr lang="en-US" dirty="0" smtClean="0"/>
              <a:t>Only 30-days</a:t>
            </a:r>
          </a:p>
          <a:p>
            <a:r>
              <a:rPr lang="en-US" dirty="0" smtClean="0"/>
              <a:t>Addressed in protest report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6</a:t>
            </a:fld>
            <a:endParaRPr lang="en-CA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15" t="-466"/>
          <a:stretch/>
        </p:blipFill>
        <p:spPr>
          <a:xfrm>
            <a:off x="5940152" y="1638306"/>
            <a:ext cx="2881772" cy="426407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620569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submit a protest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ePlanning</a:t>
            </a:r>
            <a:r>
              <a:rPr lang="en-US" dirty="0" smtClean="0"/>
              <a:t> page: </a:t>
            </a:r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go.usa.gov/xUYjE</a:t>
            </a:r>
            <a:endParaRPr lang="en-US" u="sng" dirty="0" smtClean="0"/>
          </a:p>
          <a:p>
            <a:endParaRPr lang="en-US" u="sng" dirty="0"/>
          </a:p>
          <a:p>
            <a:endParaRPr lang="en-US" u="sng" dirty="0" smtClean="0"/>
          </a:p>
          <a:p>
            <a:endParaRPr lang="en-US" u="sng" dirty="0"/>
          </a:p>
          <a:p>
            <a:pPr marL="0" indent="0">
              <a:buNone/>
            </a:pPr>
            <a:r>
              <a:rPr lang="en-US" dirty="0"/>
              <a:t>If submitting a protest in </a:t>
            </a:r>
            <a:r>
              <a:rPr lang="en-US" b="1" dirty="0"/>
              <a:t>hard copy</a:t>
            </a:r>
            <a:r>
              <a:rPr lang="en-US" dirty="0"/>
              <a:t>, it must be mailed to one of the following addresses:</a:t>
            </a:r>
          </a:p>
          <a:p>
            <a:pPr marL="0" indent="0">
              <a:buNone/>
            </a:pPr>
            <a:r>
              <a:rPr lang="en-US" dirty="0"/>
              <a:t>Regular Mail:                                      Overnight Delivery: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BLM Director (210)                            BLM Director (210)                                       </a:t>
            </a:r>
          </a:p>
          <a:p>
            <a:pPr marL="0" indent="0">
              <a:buNone/>
            </a:pPr>
            <a:r>
              <a:rPr lang="en-US" dirty="0"/>
              <a:t>Attention:  Protest Coordinator          Attention:  Protest Coordinator         </a:t>
            </a:r>
          </a:p>
          <a:p>
            <a:pPr marL="0" indent="0">
              <a:buNone/>
            </a:pPr>
            <a:r>
              <a:rPr lang="en-US" dirty="0"/>
              <a:t>P.O. Box 71383                                  20 M Street SE, Room </a:t>
            </a:r>
            <a:r>
              <a:rPr lang="en-US" dirty="0" smtClean="0"/>
              <a:t>2134LM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Washington</a:t>
            </a:r>
            <a:r>
              <a:rPr lang="en-US" dirty="0"/>
              <a:t>, D.C.  20024-1383          Washington, D.C.  </a:t>
            </a:r>
            <a:r>
              <a:rPr lang="en-US" dirty="0" smtClean="0"/>
              <a:t>20003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5100" b="1" dirty="0" smtClean="0"/>
              <a:t>Protest period:  April 26 – May 28, 2019 </a:t>
            </a:r>
            <a:endParaRPr lang="en-US" sz="51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7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28062"/>
            <a:ext cx="8496944" cy="727298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7884368" y="2033864"/>
            <a:ext cx="214686" cy="58839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0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98" y="1855788"/>
            <a:ext cx="6761004" cy="452596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353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8C04A3C3319341ACD018BD80FD86AE" ma:contentTypeVersion="0" ma:contentTypeDescription="Create a new document." ma:contentTypeScope="" ma:versionID="e9951e4cb56c54be3ce9eb15b78422b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94C5B1-3483-4EA8-B8E2-5231D72AB3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4935F55-0A86-4B9A-983F-DA3D212BE0C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8DD36D8-7DD1-4B5A-9CA4-C140FE0035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1799</TotalTime>
  <Words>380</Words>
  <Application>Microsoft Office PowerPoint</Application>
  <PresentationFormat>On-screen Show (4:3)</PresentationFormat>
  <Paragraphs>77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Roboto Medium</vt:lpstr>
      <vt:lpstr>Calibri</vt:lpstr>
      <vt:lpstr>Times New Roman</vt:lpstr>
      <vt:lpstr>Roboto</vt:lpstr>
      <vt:lpstr>Gill Sans MT</vt:lpstr>
      <vt:lpstr>Arial</vt:lpstr>
      <vt:lpstr>Office Theme</vt:lpstr>
      <vt:lpstr>PowerPoint Presentation</vt:lpstr>
      <vt:lpstr>Process:  Where are we?</vt:lpstr>
      <vt:lpstr>Summary of public comments</vt:lpstr>
      <vt:lpstr>Changes from Draft to Proposed/Final</vt:lpstr>
      <vt:lpstr>PowerPoint Presentation</vt:lpstr>
      <vt:lpstr>How is a protest period different from a comment period?</vt:lpstr>
      <vt:lpstr>How to submit a protest</vt:lpstr>
      <vt:lpstr>Questions</vt:lpstr>
    </vt:vector>
  </TitlesOfParts>
  <Company>Bureau of Land Management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Hammari, Joshua</dc:creator>
  <cp:lastModifiedBy>Markstein, Amy H</cp:lastModifiedBy>
  <cp:revision>116</cp:revision>
  <dcterms:created xsi:type="dcterms:W3CDTF">2014-11-17T16:44:52Z</dcterms:created>
  <dcterms:modified xsi:type="dcterms:W3CDTF">2019-05-08T00:09:06Z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0x010100F98C04A3C3319341ACD018BD80FD86AE</vt:lpwstr>
  </property>
  <property fmtid="{D5CDD505-2E9C-101B-9397-08002B2CF9AE}" pid="3" name="_dlc_DocIdItemGuid">
    <vt:lpwstr>f52d6100-1ea1-458d-b65a-8cf1c593610f</vt:lpwstr>
  </property>
</Properties>
</file>